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14"/>
  </p:notesMasterIdLst>
  <p:handoutMasterIdLst>
    <p:handoutMasterId r:id="rId15"/>
  </p:handoutMasterIdLst>
  <p:sldIdLst>
    <p:sldId id="479" r:id="rId2"/>
    <p:sldId id="489" r:id="rId3"/>
    <p:sldId id="487" r:id="rId4"/>
    <p:sldId id="480" r:id="rId5"/>
    <p:sldId id="482" r:id="rId6"/>
    <p:sldId id="483" r:id="rId7"/>
    <p:sldId id="484" r:id="rId8"/>
    <p:sldId id="481" r:id="rId9"/>
    <p:sldId id="485" r:id="rId10"/>
    <p:sldId id="272" r:id="rId11"/>
    <p:sldId id="505" r:id="rId12"/>
    <p:sldId id="506" r:id="rId13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002"/>
    <a:srgbClr val="D02C27"/>
    <a:srgbClr val="9DAFB5"/>
    <a:srgbClr val="3A3A3A"/>
    <a:srgbClr val="5EC1E8"/>
    <a:srgbClr val="E7D0A4"/>
    <a:srgbClr val="A97700"/>
    <a:srgbClr val="252525"/>
    <a:srgbClr val="88D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09D420-1FF3-4041-A337-5732471AB2ED}" v="21" dt="2022-06-17T06:11:19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4" autoAdjust="0"/>
    <p:restoredTop sz="94661"/>
  </p:normalViewPr>
  <p:slideViewPr>
    <p:cSldViewPr snapToGrid="0" snapToObjects="1">
      <p:cViewPr varScale="1">
        <p:scale>
          <a:sx n="40" d="100"/>
          <a:sy n="40" d="100"/>
        </p:scale>
        <p:origin x="1104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73" d="100"/>
          <a:sy n="173" d="100"/>
        </p:scale>
        <p:origin x="321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0238F6-4B31-8D47-AF4C-C55DDA5433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b="1" dirty="0"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A1317-B945-6343-A72C-5C8D0AFB9F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483AF-EE19-D740-B85B-ECC3273A2FC4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3068F-4DE7-6742-A803-784BD186FD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1C3D8-F2BE-C449-84E6-362E3C7153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42DB6-2B11-D643-A517-4332A5155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26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2A85EF60-C73A-944A-B61E-7CEC8FBBB1E3}" type="datetimeFigureOut">
              <a:rPr lang="en-US" smtClean="0"/>
              <a:pPr/>
              <a:t>6/20/2022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27D59322-A0F9-C34C-96A5-6A4FB08541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359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8m7THScaAk&amp;list=PLnQ0SRXmULAr6KnQqjUSxtqgEEGhPs3Uf&amp;index=3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6sXRaQYni3I&amp;list=PLnQ0SRXmULAr6KnQqjUSxtqgEEGhPs3Uf&amp;index=4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Before we begin take a moment - Where are you now? Who is with you in this room? Whose voice(s) are you listening to?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59322-A0F9-C34C-96A5-6A4FB085413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6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Before we begin to think about our students, surely we need to know who we are?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59322-A0F9-C34C-96A5-6A4FB085413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282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u="sng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https://www.youtube.com/watch?v=o8m7THScaAk&amp;list=PLnQ0SRXmULAr6KnQqjUSxtqgEEGhPs3Uf&amp;index=3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u="sng">
                <a:solidFill>
                  <a:srgbClr val="0000B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https://www.youtube.com/watch?v=6sXRaQYni3I&amp;list=PLnQ0SRXmULAr6KnQqjUSxtqgEEGhPs3Uf&amp;index=4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E5FCA-1819-4AAB-AC2B-C12494731F5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847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F697-14F6-7047-9F08-B022F7433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1782" y="1122363"/>
            <a:ext cx="899621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986B83-8E92-A247-BEE4-05B8A7033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782" y="3602038"/>
            <a:ext cx="899621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397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702A-16AB-6349-B343-36D26B101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36" y="1154545"/>
            <a:ext cx="9617363" cy="5361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89B78-4E50-E245-ABE2-21CC99507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DCDCD-8683-9F45-9E26-B73447DFF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12056" y="6311900"/>
            <a:ext cx="841744" cy="365125"/>
          </a:xfrm>
          <a:prstGeom prst="rect">
            <a:avLst/>
          </a:prstGeom>
        </p:spPr>
        <p:txBody>
          <a:bodyPr/>
          <a:lstStyle/>
          <a:p>
            <a:fld id="{E733F547-3E62-DC4A-A97F-376384D3274D}" type="datetimeFigureOut">
              <a:rPr lang="en-US" smtClean="0"/>
              <a:t>6/20/2022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95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9A9609-F002-D449-8190-0AAA89251B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690255"/>
            <a:ext cx="2628900" cy="44867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42DE4F-626B-C34C-B5B7-55BEEC55C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1782" y="365125"/>
            <a:ext cx="6900718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5E006-1C48-C44F-908B-F13859C1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1782" y="6356350"/>
            <a:ext cx="648161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8A38D-EABB-BB40-B770-6998566E3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43F7E-7BF6-8D43-A74E-5A009D36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89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F0895-2E44-4746-96AE-8E97AD5D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6E5C7-4E6F-E746-A92C-EC3BB4BAE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2ECE3-D448-8846-AA70-BFB28946EF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3F547-3E62-DC4A-A97F-376384D3274D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FC972-5BAA-7B4B-8467-7F83F11D3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2820B-B64B-C34B-A3F7-412F5EDF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43F7E-7BF6-8D43-A74E-5A009D36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F8EE3-7D45-1545-A500-952EA8A4A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782" y="1930585"/>
            <a:ext cx="9675668" cy="553998"/>
          </a:xfrm>
        </p:spPr>
        <p:txBody>
          <a:bodyPr anchor="b"/>
          <a:lstStyle>
            <a:lvl1pPr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C7224-9324-2046-B2AA-B0ED6456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1782" y="2632365"/>
            <a:ext cx="9675668" cy="34572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543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968A8-36FB-AF42-8C9A-B238D09E4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36" y="1108456"/>
            <a:ext cx="9617364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535B3-D077-9541-A161-DA88949294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36436" y="1825625"/>
            <a:ext cx="428336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4FAC2-332C-E44A-A587-47224E093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7877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60772-47F3-574F-94F7-43C417AB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782" y="365125"/>
            <a:ext cx="968360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78963-2EA3-CB41-A650-898092C01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1782" y="1681163"/>
            <a:ext cx="432579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8D009-4475-C84D-AFFE-F0B4CF6A1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1782" y="2505075"/>
            <a:ext cx="432579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5062FB-B868-6345-AE5D-77DF01C9C2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4214B9-0B24-3541-8F2D-D6D6DD0917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4649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3564D-BC8D-A743-B993-BC141B17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36" y="1108456"/>
            <a:ext cx="9617364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7682A-DDAB-304B-AB58-30CB00DA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436" y="6356350"/>
            <a:ext cx="641696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106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D8FE64-EB4F-3E4A-8F97-1BBCCB70F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1782" y="6356350"/>
            <a:ext cx="648161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55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3376-5F3B-194A-9D14-307C8157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418" y="457200"/>
            <a:ext cx="319260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6A365-AA04-4F48-B41F-2184B0C1B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56145"/>
            <a:ext cx="6172200" cy="46049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D4943-183A-3A4A-92A1-EAF5C6BBC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79418" y="2057400"/>
            <a:ext cx="319260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67EF9-E848-0648-BA85-2084BE80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9418" y="6356350"/>
            <a:ext cx="657398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32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EA7F-6297-5848-BD38-4575782E2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418" y="457200"/>
            <a:ext cx="319260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6CDDD9-0BA2-9B43-BEE0-886756375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1A4B49-1511-ED42-8FB7-9898F75BA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79418" y="2057400"/>
            <a:ext cx="319260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39295-3B4E-1847-A5BF-9EDDA306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9418" y="6356350"/>
            <a:ext cx="657398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4E5-857B-1040-9017-0BC2F08EA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43F7E-7BF6-8D43-A74E-5A009D36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04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7727CE-E577-C34B-8AC6-2E17E1CE7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36" y="1108456"/>
            <a:ext cx="9617364" cy="553998"/>
          </a:xfrm>
          <a:prstGeom prst="rect">
            <a:avLst/>
          </a:prstGeom>
        </p:spPr>
        <p:txBody>
          <a:bodyPr vert="horz" wrap="square" lIns="144000" tIns="0" rIns="144000" bIns="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AB3E8-B0D5-404A-A375-02744103F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6436" y="1825625"/>
            <a:ext cx="9617364" cy="4141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25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baseline="0">
          <a:solidFill>
            <a:schemeClr val="tx1"/>
          </a:solidFill>
          <a:latin typeface="Arial 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chemeClr val="tx1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b="0" i="0" kern="1200">
          <a:solidFill>
            <a:schemeClr val="tx1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13562517.2021.1989580" TargetMode="External"/><Relationship Id="rId2" Type="http://schemas.openxmlformats.org/officeDocument/2006/relationships/hyperlink" Target="https://www.ted.com/talks/chimamanda_ngozi_adichie_the_danger_of_a_single_story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nsplash.com/s/photos/emptiness?utm_source=unsplash&amp;utm_medium=referral&amp;utm_content=creditCopyText" TargetMode="External"/><Relationship Id="rId4" Type="http://schemas.openxmlformats.org/officeDocument/2006/relationships/hyperlink" Target="https://unsplash.com/@dsalcius?utm_source=unsplash&amp;utm_medium=referral&amp;utm_content=creditCopyTex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unsplash.com/s/photos/mirror-frame?utm_source=unsplash&amp;utm_medium=referral&amp;utm_content=creditCopyText" TargetMode="External"/><Relationship Id="rId4" Type="http://schemas.openxmlformats.org/officeDocument/2006/relationships/hyperlink" Target="https://unsplash.com/@villxsmil?utm_source=unsplash&amp;utm_medium=referral&amp;utm_content=creditCopyText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vance-he.ac.uk/knowledge-hub/student-academic-experience-survey-2022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dvance-he.ac.uk/knowledge-hub/student-academic-experience-survey-2022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2373F-DBCB-954F-8A90-053B95003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029" y="434438"/>
            <a:ext cx="8435381" cy="3596732"/>
          </a:xfrm>
        </p:spPr>
        <p:txBody>
          <a:bodyPr lIns="288000" rIns="288000"/>
          <a:lstStyle/>
          <a:p>
            <a:pPr algn="l"/>
            <a:r>
              <a:rPr lang="en-US" b="1" dirty="0">
                <a:latin typeface="+mn-lt"/>
              </a:rPr>
              <a:t>Knowing our students – knowing yourself?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14F3F-C451-8C4C-8EA4-B4F0F927B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9029" y="4420196"/>
            <a:ext cx="7255938" cy="1640761"/>
          </a:xfrm>
        </p:spPr>
        <p:txBody>
          <a:bodyPr lIns="288000" tIns="72000" rIns="288000">
            <a:normAutofit/>
          </a:bodyPr>
          <a:lstStyle/>
          <a:p>
            <a:pPr algn="l"/>
            <a:r>
              <a:rPr lang="en-GB" dirty="0" err="1">
                <a:latin typeface="+mn-lt"/>
              </a:rPr>
              <a:t>ScotHELD</a:t>
            </a:r>
            <a:r>
              <a:rPr lang="en-GB" dirty="0">
                <a:latin typeface="+mn-lt"/>
              </a:rPr>
              <a:t> Conference</a:t>
            </a:r>
          </a:p>
          <a:p>
            <a:pPr algn="l"/>
            <a:r>
              <a:rPr lang="en-US" dirty="0">
                <a:latin typeface="+mn-lt"/>
              </a:rPr>
              <a:t>Catriona Cunningham</a:t>
            </a:r>
          </a:p>
          <a:p>
            <a:pPr algn="l"/>
            <a:r>
              <a:rPr lang="en-US" dirty="0">
                <a:latin typeface="+mn-lt"/>
              </a:rPr>
              <a:t>17</a:t>
            </a:r>
            <a:r>
              <a:rPr lang="en-US" baseline="30000" dirty="0">
                <a:latin typeface="+mn-lt"/>
              </a:rPr>
              <a:t>th</a:t>
            </a:r>
            <a:r>
              <a:rPr lang="en-US" dirty="0">
                <a:latin typeface="+mn-lt"/>
              </a:rPr>
              <a:t> June 2022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FC8DB4-1EC7-F744-90E6-4C53DC775A7C}"/>
              </a:ext>
            </a:extLst>
          </p:cNvPr>
          <p:cNvCxnSpPr>
            <a:cxnSpLocks/>
          </p:cNvCxnSpPr>
          <p:nvPr/>
        </p:nvCxnSpPr>
        <p:spPr>
          <a:xfrm>
            <a:off x="1784077" y="1556084"/>
            <a:ext cx="1876927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389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42549-78DA-41CC-B8F8-63F0291F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918" y="556438"/>
            <a:ext cx="9617364" cy="1107996"/>
          </a:xfrm>
        </p:spPr>
        <p:txBody>
          <a:bodyPr/>
          <a:lstStyle/>
          <a:p>
            <a:r>
              <a:rPr lang="en-GB" dirty="0"/>
              <a:t>Artist: Jasmine Millington, QAA Project ‘</a:t>
            </a:r>
            <a:r>
              <a:rPr lang="en-GB" dirty="0" err="1"/>
              <a:t>Decolonsing</a:t>
            </a:r>
            <a:r>
              <a:rPr lang="en-GB" dirty="0"/>
              <a:t> the Curriculum’</a:t>
            </a:r>
          </a:p>
        </p:txBody>
      </p:sp>
      <p:pic>
        <p:nvPicPr>
          <p:cNvPr id="10" name="Content Placeholder 9" descr="A picture containing sky, sport, athletic game&#10;&#10;Description automatically generated">
            <a:extLst>
              <a:ext uri="{FF2B5EF4-FFF2-40B4-BE49-F238E27FC236}">
                <a16:creationId xmlns:a16="http://schemas.microsoft.com/office/drawing/2014/main" id="{DEF9A6BA-A6D7-4BCD-AA81-E38EA6105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90687"/>
            <a:ext cx="2609254" cy="4638675"/>
          </a:xfr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4324718E-2DEA-4D67-B904-EDE583DAB8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68D07669-E53D-4165-BEA1-C056BFB7B5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5ACCE729-1E69-4FDA-B9ED-D32073A285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6FF120-2506-437F-AB28-48AC611FEB9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i="1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00DB8791-D1A1-4B35-9B7B-0B407AC771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 descr="A picture containing text, close&#10;&#10;Description automatically generated">
            <a:extLst>
              <a:ext uri="{FF2B5EF4-FFF2-40B4-BE49-F238E27FC236}">
                <a16:creationId xmlns:a16="http://schemas.microsoft.com/office/drawing/2014/main" id="{059A23C3-603C-4A0B-B949-D4FD65B68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761" y="1722193"/>
            <a:ext cx="2591533" cy="4607169"/>
          </a:xfrm>
          <a:prstGeom prst="rect">
            <a:avLst/>
          </a:prstGeom>
        </p:spPr>
      </p:pic>
      <p:pic>
        <p:nvPicPr>
          <p:cNvPr id="14" name="Picture 13" descr="A picture containing sky&#10;&#10;Description automatically generated">
            <a:extLst>
              <a:ext uri="{FF2B5EF4-FFF2-40B4-BE49-F238E27FC236}">
                <a16:creationId xmlns:a16="http://schemas.microsoft.com/office/drawing/2014/main" id="{AA8595CB-4DCB-4E37-B14C-F4DEED581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14" y="1722193"/>
            <a:ext cx="2591532" cy="4607168"/>
          </a:xfrm>
          <a:prstGeom prst="rect">
            <a:avLst/>
          </a:prstGeom>
        </p:spPr>
      </p:pic>
      <p:pic>
        <p:nvPicPr>
          <p:cNvPr id="16" name="Picture 15" descr="A picture containing outdoor, clouds&#10;&#10;Description automatically generated">
            <a:extLst>
              <a:ext uri="{FF2B5EF4-FFF2-40B4-BE49-F238E27FC236}">
                <a16:creationId xmlns:a16="http://schemas.microsoft.com/office/drawing/2014/main" id="{0F9735D1-68B5-4CB6-BE3A-C0DD26829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46" y="1722193"/>
            <a:ext cx="2591532" cy="460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40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B1699-DEF7-448E-AC49-5AB76D85A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826" y="714560"/>
            <a:ext cx="9617364" cy="553998"/>
          </a:xfrm>
        </p:spPr>
        <p:txBody>
          <a:bodyPr/>
          <a:lstStyle/>
          <a:p>
            <a:r>
              <a:rPr lang="en-GB" dirty="0"/>
              <a:t>Ideas put forward by our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D88EA-0588-481F-890B-9A4E176AD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826" y="1631852"/>
            <a:ext cx="10010088" cy="4965896"/>
          </a:xfrm>
        </p:spPr>
        <p:txBody>
          <a:bodyPr>
            <a:normAutofit fontScale="85000" lnSpcReduction="20000"/>
          </a:bodyPr>
          <a:lstStyle/>
          <a:p>
            <a:r>
              <a:rPr lang="en-GB" sz="3100" dirty="0"/>
              <a:t>listening to different perspectives from staff and student fosters knowledge and awareness of unfamiliar experiences </a:t>
            </a:r>
          </a:p>
          <a:p>
            <a:r>
              <a:rPr lang="en-GB" sz="3100" dirty="0"/>
              <a:t>frank discussions are liberating but should be had on a collective, not only individual, level</a:t>
            </a:r>
          </a:p>
          <a:p>
            <a:r>
              <a:rPr lang="en-GB" sz="3100" dirty="0"/>
              <a:t> setting up spaces where staff can discuss their sieves/challenges/experiences</a:t>
            </a:r>
          </a:p>
          <a:p>
            <a:r>
              <a:rPr lang="en-GB" sz="3100" dirty="0"/>
              <a:t> empowering people so that they are confident in discussing the discomfort and injustice they encounter</a:t>
            </a:r>
          </a:p>
          <a:p>
            <a:r>
              <a:rPr lang="en-GB" sz="3100" dirty="0"/>
              <a:t>increase leadership representation - amongst students, staff and visiting lecturers/experts, placement providers and in the resources that we use </a:t>
            </a:r>
          </a:p>
          <a:p>
            <a:r>
              <a:rPr lang="en-GB" sz="3100" dirty="0"/>
              <a:t>learning about and creating ‘identity safe’ classrooms </a:t>
            </a:r>
          </a:p>
          <a:p>
            <a:r>
              <a:rPr lang="en-GB" sz="3100" dirty="0"/>
              <a:t>allow anonymity and collect written submissions (link to Nicol’s ‘inner feedback, 2021)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304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9B5C4-95FD-4A4F-BDE2-57AB51FDC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72D91-5830-480F-B0D3-1CBE6814B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800" dirty="0">
                <a:latin typeface="+mn-lt"/>
              </a:rPr>
              <a:t>Adichie, C. N. (2009, October). Chimamanda Ngozi Adichie: The danger of a single story. </a:t>
            </a:r>
            <a:r>
              <a:rPr lang="en-GB" sz="2800" dirty="0">
                <a:latin typeface="+mn-lt"/>
                <a:hlinkClick r:id="rId2"/>
              </a:rPr>
              <a:t>https://www.ted.com/talks/chimamanda_ngozi_adichie_the_danger_of_a_single_story</a:t>
            </a:r>
            <a:endParaRPr lang="en-GB" sz="2800" dirty="0">
              <a:latin typeface="+mn-lt"/>
            </a:endParaRPr>
          </a:p>
          <a:p>
            <a:pPr marL="0" indent="0">
              <a:buNone/>
            </a:pPr>
            <a:r>
              <a:rPr lang="en-GB" dirty="0"/>
              <a:t>Grant, J. (2021). </a:t>
            </a:r>
            <a:r>
              <a:rPr lang="en-GB" i="1" dirty="0"/>
              <a:t>The New power university – the social purpose of higher education in the 21</a:t>
            </a:r>
            <a:r>
              <a:rPr lang="en-GB" i="1" baseline="30000" dirty="0"/>
              <a:t>st</a:t>
            </a:r>
            <a:r>
              <a:rPr lang="en-GB" i="1" dirty="0"/>
              <a:t> century</a:t>
            </a:r>
            <a:r>
              <a:rPr lang="en-GB" dirty="0"/>
              <a:t>. Pearson.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Gravett, K., Taylor, C. &amp; Fairchild, N. (2021) Pedagogies of mattering: re-conceptualising relational pedagogies in higher education. </a:t>
            </a:r>
            <a:r>
              <a:rPr lang="en-GB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Teaching in Higher Education. 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DOI: </a:t>
            </a:r>
            <a:r>
              <a:rPr lang="en-GB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3"/>
              </a:rPr>
              <a:t>10.1080/13562517.2021.1989580</a:t>
            </a:r>
            <a:endParaRPr lang="en-GB" dirty="0"/>
          </a:p>
          <a:p>
            <a:pPr marL="0" indent="0">
              <a:buNone/>
            </a:pP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Whitchurch, C. (2008). Shifting identities and blurring boundaries: The emergence of </a:t>
            </a:r>
            <a:r>
              <a:rPr lang="en-GB" b="0" i="1" dirty="0">
                <a:solidFill>
                  <a:srgbClr val="333333"/>
                </a:solidFill>
                <a:effectLst/>
                <a:latin typeface="-apple-system"/>
              </a:rPr>
              <a:t>third space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 professionals in UK higher education. </a:t>
            </a:r>
            <a:r>
              <a:rPr lang="en-GB" b="0" i="1" dirty="0">
                <a:solidFill>
                  <a:srgbClr val="333333"/>
                </a:solidFill>
                <a:effectLst/>
                <a:latin typeface="-apple-system"/>
              </a:rPr>
              <a:t>Higher Education Quarterly, 62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(4), 377–396.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480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ray framed glass window">
            <a:extLst>
              <a:ext uri="{FF2B5EF4-FFF2-40B4-BE49-F238E27FC236}">
                <a16:creationId xmlns:a16="http://schemas.microsoft.com/office/drawing/2014/main" id="{616880C3-683A-43EE-A8CA-511901F3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57" y="12206"/>
            <a:ext cx="10972839" cy="627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24B071-E04E-4E38-9684-50079D224D70}"/>
              </a:ext>
            </a:extLst>
          </p:cNvPr>
          <p:cNvSpPr txBox="1"/>
          <p:nvPr/>
        </p:nvSpPr>
        <p:spPr>
          <a:xfrm>
            <a:off x="1333499" y="62912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Photo by </a:t>
            </a:r>
            <a:r>
              <a:rPr lang="en-GB" dirty="0">
                <a:hlinkClick r:id="rId4"/>
              </a:rPr>
              <a:t>Daniel </a:t>
            </a:r>
            <a:r>
              <a:rPr lang="en-GB" dirty="0" err="1">
                <a:hlinkClick r:id="rId4"/>
              </a:rPr>
              <a:t>Salcius</a:t>
            </a:r>
            <a:r>
              <a:rPr lang="en-GB" dirty="0"/>
              <a:t> on </a:t>
            </a:r>
            <a:r>
              <a:rPr lang="en-GB" dirty="0" err="1">
                <a:hlinkClick r:id="rId5"/>
              </a:rPr>
              <a:t>Unsplash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2759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5E095137-5E75-C01E-60B9-DFF1F566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36" y="1108456"/>
            <a:ext cx="9617364" cy="553998"/>
          </a:xfrm>
        </p:spPr>
        <p:txBody>
          <a:bodyPr/>
          <a:lstStyle/>
          <a:p>
            <a:r>
              <a:rPr lang="en-US" dirty="0"/>
              <a:t>Knowing who you are?</a:t>
            </a:r>
          </a:p>
        </p:txBody>
      </p:sp>
      <p:pic>
        <p:nvPicPr>
          <p:cNvPr id="1026" name="Picture 2" descr="rectangular leaning mirror with brass-colored frame">
            <a:extLst>
              <a:ext uri="{FF2B5EF4-FFF2-40B4-BE49-F238E27FC236}">
                <a16:creationId xmlns:a16="http://schemas.microsoft.com/office/drawing/2014/main" id="{90AF41F5-6431-44D3-A613-C3BF572AB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2" r="-2" b="29762"/>
          <a:stretch/>
        </p:blipFill>
        <p:spPr bwMode="auto">
          <a:xfrm>
            <a:off x="1736436" y="1825625"/>
            <a:ext cx="4283364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909D7-82A7-4B6B-A1E6-DD904D013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11200" dirty="0"/>
              <a:t>What are your values within a ‘broken system’? (Grant, 2021)</a:t>
            </a:r>
          </a:p>
          <a:p>
            <a:pPr marL="0" indent="0">
              <a:buNone/>
            </a:pPr>
            <a:endParaRPr lang="en-GB" sz="11200" dirty="0"/>
          </a:p>
          <a:p>
            <a:pPr marL="0" indent="0">
              <a:buNone/>
            </a:pPr>
            <a:r>
              <a:rPr lang="en-GB" sz="11200" dirty="0"/>
              <a:t>What are your assumptions? Acknowledging the ‘danger of single story’ (Adichie, 2009)</a:t>
            </a:r>
          </a:p>
          <a:p>
            <a:pPr marL="0" indent="0">
              <a:buNone/>
            </a:pPr>
            <a:endParaRPr lang="en-GB" sz="11200" dirty="0"/>
          </a:p>
          <a:p>
            <a:pPr marL="0" indent="0">
              <a:buNone/>
            </a:pPr>
            <a:r>
              <a:rPr lang="en-GB" sz="11200" dirty="0"/>
              <a:t>‘Third space professionals’ (Whitchurch</a:t>
            </a:r>
            <a:r>
              <a:rPr lang="en-GB" sz="11200"/>
              <a:t>, 2008)? </a:t>
            </a:r>
            <a:endParaRPr lang="en-GB" sz="11200" dirty="0"/>
          </a:p>
          <a:p>
            <a:pPr marL="0" indent="0">
              <a:buNone/>
            </a:pPr>
            <a:endParaRPr lang="en-GB" sz="11200" dirty="0"/>
          </a:p>
          <a:p>
            <a:pPr marL="0" indent="0">
              <a:buNone/>
            </a:pPr>
            <a:endParaRPr lang="en-GB" sz="3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Photo by </a:t>
            </a:r>
            <a:r>
              <a:rPr lang="en-GB" sz="2400" dirty="0">
                <a:hlinkClick r:id="rId4"/>
              </a:rPr>
              <a:t>Luis </a:t>
            </a:r>
            <a:r>
              <a:rPr lang="en-GB" sz="2400" dirty="0" err="1">
                <a:hlinkClick r:id="rId4"/>
              </a:rPr>
              <a:t>Villasmil</a:t>
            </a:r>
            <a:r>
              <a:rPr lang="en-GB" sz="2400" dirty="0"/>
              <a:t> on </a:t>
            </a:r>
            <a:r>
              <a:rPr lang="en-GB" sz="2400" dirty="0" err="1">
                <a:hlinkClick r:id="rId5"/>
              </a:rPr>
              <a:t>Unsplash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428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301A7-2E36-4894-85F5-C3D926E1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our students telling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E9F48-9E43-477A-BCA2-29BB23F97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Who are your students, and who do you know?</a:t>
            </a:r>
          </a:p>
          <a:p>
            <a:pPr>
              <a:buFontTx/>
              <a:buChar char="-"/>
            </a:pPr>
            <a:r>
              <a:rPr lang="en-GB" dirty="0"/>
              <a:t>Notions of ‘resilience’ and ‘belonging’ as complex and problematic</a:t>
            </a:r>
          </a:p>
          <a:p>
            <a:pPr>
              <a:buFontTx/>
              <a:buChar char="-"/>
            </a:pPr>
            <a:r>
              <a:rPr lang="en-GB" dirty="0"/>
              <a:t>Importance of ‘pedagogies of mattering’ (Gravett, Taylor &amp; Fairchild, 2021)</a:t>
            </a:r>
          </a:p>
        </p:txBody>
      </p:sp>
    </p:spTree>
    <p:extLst>
      <p:ext uri="{BB962C8B-B14F-4D97-AF65-F5344CB8AC3E}">
        <p14:creationId xmlns:p14="http://schemas.microsoft.com/office/powerpoint/2010/main" val="3810005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C7323-1B14-4569-8CA5-F6607538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99" y="225083"/>
            <a:ext cx="8411749" cy="5287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5013F-F8F0-4BD8-B40F-FC7982F10250}"/>
              </a:ext>
            </a:extLst>
          </p:cNvPr>
          <p:cNvSpPr txBox="1"/>
          <p:nvPr/>
        </p:nvSpPr>
        <p:spPr>
          <a:xfrm>
            <a:off x="1385667" y="5663819"/>
            <a:ext cx="8996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/>
              <a:t>Student Academic Experience Survey 2022 Jonathan Neves and Alexis Brown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Student Academic Experience Survey 2022 | Advance HE (advance-he.ac.uk)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112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D9831-E974-409E-9ED2-6375CFB3A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257" y="68263"/>
            <a:ext cx="9202057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6411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8B212-96C8-4FB5-905E-1EE31D6C8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793" y="1136710"/>
            <a:ext cx="10304069" cy="458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63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FFFA9-BC6A-4F00-8794-E870E90F4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436" y="831457"/>
            <a:ext cx="9617364" cy="1107996"/>
          </a:xfrm>
        </p:spPr>
        <p:txBody>
          <a:bodyPr/>
          <a:lstStyle/>
          <a:p>
            <a:r>
              <a:rPr lang="en-GB" dirty="0"/>
              <a:t>What would improve academic experience?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01015-F707-49F2-9033-68C03D4B4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Quality of feedback</a:t>
            </a:r>
          </a:p>
          <a:p>
            <a:pPr marL="514350" indent="-514350">
              <a:buAutoNum type="arabicPeriod"/>
            </a:pPr>
            <a:r>
              <a:rPr lang="en-GB" dirty="0"/>
              <a:t>Quantity of in-person teaching</a:t>
            </a:r>
          </a:p>
          <a:p>
            <a:pPr marL="514350" indent="-514350">
              <a:buAutoNum type="arabicPeriod"/>
            </a:pPr>
            <a:r>
              <a:rPr lang="en-GB" dirty="0"/>
              <a:t>Administrative failures</a:t>
            </a:r>
          </a:p>
          <a:p>
            <a:pPr marL="514350" indent="-514350">
              <a:buAutoNum type="arabicPeriod"/>
            </a:pPr>
            <a:r>
              <a:rPr lang="en-GB" dirty="0"/>
              <a:t>Mental health support</a:t>
            </a:r>
          </a:p>
          <a:p>
            <a:pPr marL="514350" indent="-514350">
              <a:buAutoNum type="arabicPeriod"/>
            </a:pPr>
            <a:r>
              <a:rPr lang="en-GB" dirty="0"/>
              <a:t>UCU strike action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Student Academic Experience Survey 2022 | Advance HE (advance-he.ac.uk)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317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B122CA-8F8B-4BB1-BFC0-60849E0BA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152" y="899759"/>
            <a:ext cx="8573696" cy="50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95416"/>
      </p:ext>
    </p:extLst>
  </p:cSld>
  <p:clrMapOvr>
    <a:masterClrMapping/>
  </p:clrMapOvr>
</p:sld>
</file>

<file path=ppt/theme/theme1.xml><?xml version="1.0" encoding="utf-8"?>
<a:theme xmlns:a="http://schemas.openxmlformats.org/drawingml/2006/main" name="ENU Corporate General">
  <a:themeElements>
    <a:clrScheme name="ENU General Template Palette">
      <a:dk1>
        <a:srgbClr val="272928"/>
      </a:dk1>
      <a:lt1>
        <a:srgbClr val="FFFFFF"/>
      </a:lt1>
      <a:dk2>
        <a:srgbClr val="E82340"/>
      </a:dk2>
      <a:lt2>
        <a:srgbClr val="E9E9E9"/>
      </a:lt2>
      <a:accent1>
        <a:srgbClr val="62B0DC"/>
      </a:accent1>
      <a:accent2>
        <a:srgbClr val="FFCD02"/>
      </a:accent2>
      <a:accent3>
        <a:srgbClr val="849FA4"/>
      </a:accent3>
      <a:accent4>
        <a:srgbClr val="E82340"/>
      </a:accent4>
      <a:accent5>
        <a:srgbClr val="1B1E1E"/>
      </a:accent5>
      <a:accent6>
        <a:srgbClr val="DBDDDB"/>
      </a:accent6>
      <a:hlink>
        <a:srgbClr val="309AD0"/>
      </a:hlink>
      <a:folHlink>
        <a:srgbClr val="1A1E1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U General Template PPT_200319" id="{B7E51D27-1131-3E40-9369-E0B1712BC9A3}" vid="{444439F6-2E7A-AD42-9B0E-BDB65782D4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ENU General Template PPT_200427</Template>
  <TotalTime>248</TotalTime>
  <Words>545</Words>
  <Application>Microsoft Office PowerPoint</Application>
  <PresentationFormat>Widescreen</PresentationFormat>
  <Paragraphs>58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-apple-system</vt:lpstr>
      <vt:lpstr>Arial</vt:lpstr>
      <vt:lpstr>Arial Bold</vt:lpstr>
      <vt:lpstr>Arial Regular</vt:lpstr>
      <vt:lpstr>Calibri</vt:lpstr>
      <vt:lpstr>Calibri Light</vt:lpstr>
      <vt:lpstr>Open Sans</vt:lpstr>
      <vt:lpstr>Wingdings</vt:lpstr>
      <vt:lpstr>ENU Corporate General</vt:lpstr>
      <vt:lpstr>Knowing our students – knowing yourself?</vt:lpstr>
      <vt:lpstr>PowerPoint Presentation</vt:lpstr>
      <vt:lpstr>Knowing who you are?</vt:lpstr>
      <vt:lpstr>What are our students telling us?</vt:lpstr>
      <vt:lpstr>PowerPoint Presentation</vt:lpstr>
      <vt:lpstr>PowerPoint Presentation</vt:lpstr>
      <vt:lpstr>PowerPoint Presentation</vt:lpstr>
      <vt:lpstr>What would improve academic experience?</vt:lpstr>
      <vt:lpstr>PowerPoint Presentation</vt:lpstr>
      <vt:lpstr>Artist: Jasmine Millington, QAA Project ‘Decolonsing the Curriculum’</vt:lpstr>
      <vt:lpstr>Ideas put forward by our students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Cunningham, Catriona</dc:creator>
  <cp:lastModifiedBy>Coleman, Claire</cp:lastModifiedBy>
  <cp:revision>3</cp:revision>
  <cp:lastPrinted>2019-04-04T16:32:46Z</cp:lastPrinted>
  <dcterms:created xsi:type="dcterms:W3CDTF">2022-06-16T16:05:08Z</dcterms:created>
  <dcterms:modified xsi:type="dcterms:W3CDTF">2022-06-20T19:00:37Z</dcterms:modified>
</cp:coreProperties>
</file>