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12"/>
  </p:notesMasterIdLst>
  <p:sldIdLst>
    <p:sldId id="279" r:id="rId3"/>
    <p:sldId id="363" r:id="rId4"/>
    <p:sldId id="370" r:id="rId5"/>
    <p:sldId id="371" r:id="rId6"/>
    <p:sldId id="365" r:id="rId7"/>
    <p:sldId id="367" r:id="rId8"/>
    <p:sldId id="368" r:id="rId9"/>
    <p:sldId id="369" r:id="rId10"/>
    <p:sldId id="3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6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13EE4A-3C50-40C1-ACCC-741262D83342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8FDB38-28FB-4269-A90F-8EE7718B0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657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20BCFB-C656-46B2-80FC-4C7D8533E6E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612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20BCFB-C656-46B2-80FC-4C7D8533E6E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013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20BCFB-C656-46B2-80FC-4C7D8533E6E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464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20BCFB-C656-46B2-80FC-4C7D8533E6E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247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20BCFB-C656-46B2-80FC-4C7D8533E6E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652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20BCFB-C656-46B2-80FC-4C7D8533E6E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183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20BCFB-C656-46B2-80FC-4C7D8533E6E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4291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20BCFB-C656-46B2-80FC-4C7D8533E6E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414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>
            <a:extLst>
              <a:ext uri="{FF2B5EF4-FFF2-40B4-BE49-F238E27FC236}">
                <a16:creationId xmlns:a16="http://schemas.microsoft.com/office/drawing/2014/main" id="{F3B5D918-36B2-FC42-822A-6E727352D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139" y="2389436"/>
            <a:ext cx="5461996" cy="1325033"/>
          </a:xfrm>
          <a:prstGeom prst="rect">
            <a:avLst/>
          </a:prstGeom>
        </p:spPr>
        <p:txBody>
          <a:bodyPr/>
          <a:lstStyle>
            <a:lvl1pPr>
              <a:defRPr sz="4000" b="1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5A3CF2EC-A73D-514B-90DA-DC81C59C653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9301" y="3946784"/>
            <a:ext cx="4163359" cy="10985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28">
            <a:extLst>
              <a:ext uri="{FF2B5EF4-FFF2-40B4-BE49-F238E27FC236}">
                <a16:creationId xmlns:a16="http://schemas.microsoft.com/office/drawing/2014/main" id="{8BF1C7B7-77C0-964F-92F3-D5CBACA54A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9300" y="5751997"/>
            <a:ext cx="2406277" cy="540103"/>
          </a:xfrm>
          <a:prstGeom prst="rect">
            <a:avLst/>
          </a:prstGeom>
        </p:spPr>
        <p:txBody>
          <a:bodyPr/>
          <a:lstStyle>
            <a:lvl1pPr marL="0" indent="0">
              <a:buNone/>
              <a:tabLst>
                <a:tab pos="2539937" algn="l"/>
              </a:tabLst>
              <a:defRPr sz="1733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GB" dirty="0"/>
              <a:t>00 Month 2020</a:t>
            </a:r>
          </a:p>
        </p:txBody>
      </p:sp>
    </p:spTree>
    <p:extLst>
      <p:ext uri="{BB962C8B-B14F-4D97-AF65-F5344CB8AC3E}">
        <p14:creationId xmlns:p14="http://schemas.microsoft.com/office/powerpoint/2010/main" val="2878950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_jus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A792C48-516D-0149-B66B-29373611B8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6185"/>
            <a:ext cx="10310567" cy="84044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title style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C5F9D32-3EB3-3F4B-8EC4-D05593DD88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284719"/>
            <a:ext cx="8532907" cy="36207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GB" dirty="0"/>
              <a:t>Click to edit text 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7D7AF30-20A5-8849-8BD1-99F820E81A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206632"/>
            <a:ext cx="10310565" cy="76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text style</a:t>
            </a:r>
          </a:p>
        </p:txBody>
      </p:sp>
    </p:spTree>
    <p:extLst>
      <p:ext uri="{BB962C8B-B14F-4D97-AF65-F5344CB8AC3E}">
        <p14:creationId xmlns:p14="http://schemas.microsoft.com/office/powerpoint/2010/main" val="3486762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_multi typ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3546DD5-3AF7-004C-90B2-294082908F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0388" y="2283013"/>
            <a:ext cx="4775541" cy="38934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/>
            </a:lvl1pPr>
          </a:lstStyle>
          <a:p>
            <a:pPr lvl="0"/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F17E44B-6C06-324F-ADEA-EA0DC1634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68895" y="2283013"/>
            <a:ext cx="5075752" cy="38934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/>
            </a:lvl1pPr>
          </a:lstStyle>
          <a:p>
            <a:pPr lvl="0"/>
            <a:endParaRPr lang="en-US" dirty="0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833D2BB9-0C7A-2B41-B697-8B0D622D6E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6185"/>
            <a:ext cx="10310567" cy="84044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title style</a:t>
            </a:r>
            <a:endParaRPr lang="en-US" dirty="0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8D766B90-2510-C04B-80F6-4D03A872CC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206632"/>
            <a:ext cx="10310565" cy="76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text style</a:t>
            </a:r>
          </a:p>
        </p:txBody>
      </p:sp>
    </p:spTree>
    <p:extLst>
      <p:ext uri="{BB962C8B-B14F-4D97-AF65-F5344CB8AC3E}">
        <p14:creationId xmlns:p14="http://schemas.microsoft.com/office/powerpoint/2010/main" val="3376716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_multi typ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3546DD5-3AF7-004C-90B2-294082908FC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199" y="2283013"/>
            <a:ext cx="8341660" cy="38934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/>
              <a:t>Click on the icons to insert content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833D2BB9-0C7A-2B41-B697-8B0D622D6E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6185"/>
            <a:ext cx="10310567" cy="84044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title style</a:t>
            </a:r>
            <a:endParaRPr lang="en-US" dirty="0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8D766B90-2510-C04B-80F6-4D03A872CC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206632"/>
            <a:ext cx="10310565" cy="76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text style</a:t>
            </a:r>
          </a:p>
        </p:txBody>
      </p:sp>
    </p:spTree>
    <p:extLst>
      <p:ext uri="{BB962C8B-B14F-4D97-AF65-F5344CB8AC3E}">
        <p14:creationId xmlns:p14="http://schemas.microsoft.com/office/powerpoint/2010/main" val="1835123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2 column, multi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EF1676C-B6CC-4740-95CE-643A6F842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51C8EFB-AD4B-44C1-90BF-A89F0382A3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ED4E581-6A28-45B7-BB8C-4E4B6BC971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305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8">
            <a:extLst>
              <a:ext uri="{FF2B5EF4-FFF2-40B4-BE49-F238E27FC236}">
                <a16:creationId xmlns:a16="http://schemas.microsoft.com/office/drawing/2014/main" id="{F2374E10-3B65-D747-A86E-A3279DA976C7}"/>
              </a:ext>
            </a:extLst>
          </p:cNvPr>
          <p:cNvSpPr txBox="1">
            <a:spLocks/>
          </p:cNvSpPr>
          <p:nvPr userDrawn="1"/>
        </p:nvSpPr>
        <p:spPr>
          <a:xfrm>
            <a:off x="749301" y="1617017"/>
            <a:ext cx="4163359" cy="401323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1" i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sz="1733" baseline="0" dirty="0"/>
              <a:t>ABERDEEN 2040</a:t>
            </a:r>
          </a:p>
        </p:txBody>
      </p:sp>
    </p:spTree>
    <p:extLst>
      <p:ext uri="{BB962C8B-B14F-4D97-AF65-F5344CB8AC3E}">
        <p14:creationId xmlns:p14="http://schemas.microsoft.com/office/powerpoint/2010/main" val="2642935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729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4000" b="1" i="0" kern="1200" baseline="0">
          <a:solidFill>
            <a:schemeClr val="tx2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933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FF8D6-91B2-4FDB-B4E0-D1634AB1A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02" y="2434856"/>
            <a:ext cx="11348911" cy="1244445"/>
          </a:xfrm>
        </p:spPr>
        <p:txBody>
          <a:bodyPr/>
          <a:lstStyle/>
          <a:p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“No news is good news”: the challenges of measuring impact in developing learning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3AE863-AAB6-4097-9220-14B9601310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9300" y="4308493"/>
            <a:ext cx="8242299" cy="1098419"/>
          </a:xfrm>
        </p:spPr>
        <p:txBody>
          <a:bodyPr/>
          <a:lstStyle/>
          <a:p>
            <a:r>
              <a:rPr lang="en-GB" sz="2400" dirty="0"/>
              <a:t>Dr Mary Pryor</a:t>
            </a:r>
          </a:p>
          <a:p>
            <a:r>
              <a:rPr lang="en-GB" sz="2400" dirty="0"/>
              <a:t>Student Learning Service</a:t>
            </a:r>
          </a:p>
          <a:p>
            <a:r>
              <a:rPr lang="en-GB" sz="2400" dirty="0"/>
              <a:t>Centre for Academic Development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0E05DA-AD25-4A87-81EB-CB305D777F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9300" y="5891138"/>
            <a:ext cx="8242298" cy="540103"/>
          </a:xfrm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dirty="0" err="1"/>
              <a:t>ScotHELD</a:t>
            </a:r>
            <a:r>
              <a:rPr lang="en-GB" sz="2000" dirty="0"/>
              <a:t>: </a:t>
            </a:r>
            <a:r>
              <a:rPr kumimoji="0" lang="en-GB" altLang="en-US" sz="2000" i="0" u="none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Do We Develop Learning?  Impact, Evaluation and Learning Gain </a:t>
            </a:r>
            <a:endParaRPr lang="en-GB" sz="2000" dirty="0"/>
          </a:p>
          <a:p>
            <a:r>
              <a:rPr lang="en-GB" sz="2000" dirty="0"/>
              <a:t>27 January 2023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29B3546F-2542-BEEC-B194-1805BF137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901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8FF9B-A5D9-CB42-A4A0-525B0520E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1569"/>
            <a:ext cx="10515600" cy="1188139"/>
          </a:xfrm>
        </p:spPr>
        <p:txBody>
          <a:bodyPr/>
          <a:lstStyle/>
          <a:p>
            <a:pPr algn="ctr"/>
            <a:r>
              <a:rPr lang="en-US" sz="3600" dirty="0">
                <a:latin typeface="+mj-lt"/>
                <a:cs typeface="Calibri" panose="020F0502020204030204" pitchFamily="34" charset="0"/>
              </a:rPr>
              <a:t>Today’s Presenter(s)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62DD63-BBF0-418E-80F6-8F2E71B2C0A3}"/>
              </a:ext>
            </a:extLst>
          </p:cNvPr>
          <p:cNvSpPr txBox="1"/>
          <p:nvPr/>
        </p:nvSpPr>
        <p:spPr>
          <a:xfrm>
            <a:off x="1262744" y="3608620"/>
            <a:ext cx="1509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70AE1F-CBF0-40A3-884E-AD0CCC32B6F4}"/>
              </a:ext>
            </a:extLst>
          </p:cNvPr>
          <p:cNvSpPr txBox="1"/>
          <p:nvPr/>
        </p:nvSpPr>
        <p:spPr>
          <a:xfrm>
            <a:off x="1465944" y="3811820"/>
            <a:ext cx="1509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B734F8-D36D-4684-B901-D268F959EE01}"/>
              </a:ext>
            </a:extLst>
          </p:cNvPr>
          <p:cNvSpPr txBox="1"/>
          <p:nvPr/>
        </p:nvSpPr>
        <p:spPr>
          <a:xfrm>
            <a:off x="1669144" y="4015020"/>
            <a:ext cx="1509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8" name="Picture 7" descr="A person wearing a hat and sunglasses&#10;&#10;Description automatically generated with medium confidence">
            <a:extLst>
              <a:ext uri="{FF2B5EF4-FFF2-40B4-BE49-F238E27FC236}">
                <a16:creationId xmlns:a16="http://schemas.microsoft.com/office/drawing/2014/main" id="{A308FF8F-39FB-01C6-125A-34E113EE7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1374" y="1328427"/>
            <a:ext cx="1912197" cy="1920953"/>
          </a:xfrm>
          <a:prstGeom prst="rect">
            <a:avLst/>
          </a:prstGeom>
          <a:ln w="53975" cmpd="thickThin">
            <a:solidFill>
              <a:srgbClr val="4A66AC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EA98886-8678-EFE4-B45A-6675A40AD06E}"/>
              </a:ext>
            </a:extLst>
          </p:cNvPr>
          <p:cNvSpPr txBox="1"/>
          <p:nvPr/>
        </p:nvSpPr>
        <p:spPr>
          <a:xfrm>
            <a:off x="1731653" y="3600291"/>
            <a:ext cx="311164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Calibri" charset="0"/>
              </a:rPr>
              <a:t>Dr Mary Pryor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chemeClr val="accent5">
                  <a:lumMod val="50000"/>
                </a:schemeClr>
              </a:solidFill>
              <a:latin typeface="Calibri" charset="0"/>
            </a:endParaRP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alibri" charset="0"/>
              </a:rPr>
              <a:t>Senior Academic Skills Adviser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chemeClr val="accent5">
                  <a:lumMod val="50000"/>
                </a:schemeClr>
              </a:solidFill>
              <a:latin typeface="Calibri" charset="0"/>
            </a:endParaRP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alibri" charset="0"/>
              </a:rPr>
              <a:t>m.r.pryor@abdn.ac.uk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Calibri" charset="0"/>
            </a:endParaRP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chemeClr val="accent5">
                  <a:lumMod val="50000"/>
                </a:schemeClr>
              </a:solidFill>
              <a:latin typeface="Calibri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AEBC757-CBA6-32D2-2F65-5FDBAB903E7E}"/>
              </a:ext>
            </a:extLst>
          </p:cNvPr>
          <p:cNvGrpSpPr/>
          <p:nvPr/>
        </p:nvGrpSpPr>
        <p:grpSpPr>
          <a:xfrm>
            <a:off x="6694699" y="1332592"/>
            <a:ext cx="1784382" cy="2096408"/>
            <a:chOff x="4711520" y="1328427"/>
            <a:chExt cx="1784382" cy="209640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68E5BA9-670D-6272-A6D6-569B149D7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79386" y="1380896"/>
              <a:ext cx="1648650" cy="1991470"/>
            </a:xfrm>
            <a:prstGeom prst="rect">
              <a:avLst/>
            </a:prstGeom>
            <a:ln w="25400" cmpd="dbl">
              <a:solidFill>
                <a:schemeClr val="accent5">
                  <a:lumMod val="50000"/>
                </a:schemeClr>
              </a:solidFill>
            </a:ln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E30E6AD-F145-0A08-B607-DE2731CA2957}"/>
                </a:ext>
              </a:extLst>
            </p:cNvPr>
            <p:cNvSpPr/>
            <p:nvPr/>
          </p:nvSpPr>
          <p:spPr>
            <a:xfrm>
              <a:off x="4711520" y="1328427"/>
              <a:ext cx="1784382" cy="2096408"/>
            </a:xfrm>
            <a:prstGeom prst="rect">
              <a:avLst/>
            </a:prstGeom>
            <a:noFill/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05B6B50-FA3C-1A8F-B229-419E5B7256ED}"/>
              </a:ext>
            </a:extLst>
          </p:cNvPr>
          <p:cNvSpPr txBox="1"/>
          <p:nvPr/>
        </p:nvSpPr>
        <p:spPr>
          <a:xfrm>
            <a:off x="5931813" y="3600291"/>
            <a:ext cx="387720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accent5">
                    <a:lumMod val="50000"/>
                  </a:schemeClr>
                </a:solidFill>
              </a:rPr>
              <a:t>Dr Chloe Alexander</a:t>
            </a:r>
          </a:p>
          <a:p>
            <a:pPr algn="ctr"/>
            <a:endParaRPr lang="en-GB" sz="24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GB" sz="2400" dirty="0">
                <a:solidFill>
                  <a:schemeClr val="accent5">
                    <a:lumMod val="50000"/>
                  </a:schemeClr>
                </a:solidFill>
              </a:rPr>
              <a:t>Academic Skills Adviser (Academic Writing)</a:t>
            </a:r>
          </a:p>
          <a:p>
            <a:pPr algn="ctr"/>
            <a:endParaRPr lang="en-GB" sz="24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GB" sz="2400" dirty="0">
                <a:solidFill>
                  <a:schemeClr val="accent5">
                    <a:lumMod val="50000"/>
                  </a:schemeClr>
                </a:solidFill>
              </a:rPr>
              <a:t>chloe.alexander@abdn.ac.uk </a:t>
            </a:r>
          </a:p>
        </p:txBody>
      </p:sp>
    </p:spTree>
    <p:extLst>
      <p:ext uri="{BB962C8B-B14F-4D97-AF65-F5344CB8AC3E}">
        <p14:creationId xmlns:p14="http://schemas.microsoft.com/office/powerpoint/2010/main" val="4122467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8FF9B-A5D9-CB42-A4A0-525B0520E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715" y="276975"/>
            <a:ext cx="10310567" cy="840447"/>
          </a:xfrm>
        </p:spPr>
        <p:txBody>
          <a:bodyPr>
            <a:normAutofit/>
          </a:bodyPr>
          <a:lstStyle/>
          <a:p>
            <a:pPr algn="ctr"/>
            <a:r>
              <a:rPr lang="en-US" sz="3600" b="0" dirty="0">
                <a:latin typeface="+mj-lt"/>
              </a:rPr>
              <a:t>Measuring Impact?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F86C0E-5BE8-705B-D0F0-F771253FBD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8415" y="1206631"/>
            <a:ext cx="10422376" cy="487078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b="1" dirty="0"/>
              <a:t>For whom is the measurement of impact?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/>
              <a:t>Own research? Window dressing? Resource management?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/>
              <a:t>Can we claim impact without knowledge of other sources of inspiration/breakthrough? </a:t>
            </a:r>
          </a:p>
          <a:p>
            <a:pPr>
              <a:lnSpc>
                <a:spcPct val="100000"/>
              </a:lnSpc>
            </a:pPr>
            <a:r>
              <a:rPr lang="en-GB" b="1" dirty="0"/>
              <a:t>Holistic partnership or divisive competition?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/>
              <a:t>Should we not be thinking in terms of how we forge links in the learning chain? </a:t>
            </a:r>
          </a:p>
          <a:p>
            <a:pPr>
              <a:lnSpc>
                <a:spcPct val="100000"/>
              </a:lnSpc>
            </a:pPr>
            <a:r>
              <a:rPr lang="en-GB"/>
              <a:t>e.g., Partnerships </a:t>
            </a:r>
            <a:r>
              <a:rPr lang="en-GB" dirty="0"/>
              <a:t>with SLS colleagues / academic and admin staff / library colleagues / student support services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/>
              <a:t>Beware the survey that asks students to choose between specific services!</a:t>
            </a:r>
          </a:p>
          <a:p>
            <a:pPr>
              <a:lnSpc>
                <a:spcPct val="10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5804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8FF9B-A5D9-CB42-A4A0-525B0520E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0" dirty="0">
                <a:latin typeface="+mj-lt"/>
              </a:rPr>
              <a:t>How do we meet with students?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F86C0E-5BE8-705B-D0F0-F771253FBD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427357"/>
            <a:ext cx="10310566" cy="447814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b="1" dirty="0"/>
              <a:t>Request for a one-to-one appointment (online / in-person)</a:t>
            </a:r>
            <a:r>
              <a:rPr lang="en-GB" dirty="0"/>
              <a:t>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May be by recommendation from staff or other student, or own decision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May come only to one or two sessions with an SLS adviser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Anecdotal feedback from student emails can indicate positive impact; sometimes these arrive at the point of graduation – long after meetings</a:t>
            </a:r>
          </a:p>
          <a:p>
            <a:pPr>
              <a:lnSpc>
                <a:spcPct val="150000"/>
              </a:lnSpc>
            </a:pPr>
            <a:r>
              <a:rPr lang="en-GB" dirty="0"/>
              <a:t> </a:t>
            </a:r>
          </a:p>
          <a:p>
            <a:pPr>
              <a:lnSpc>
                <a:spcPct val="15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3812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8FF9B-A5D9-CB42-A4A0-525B0520E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0" dirty="0">
                <a:latin typeface="+mj-lt"/>
              </a:rPr>
              <a:t>UG and PGT workshops – on campus and online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F86C0E-5BE8-705B-D0F0-F771253FBD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40717" y="1206632"/>
            <a:ext cx="10310565" cy="362078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b="1" dirty="0"/>
              <a:t>Signing up / attending</a:t>
            </a:r>
            <a:r>
              <a:rPr lang="en-GB" dirty="0"/>
              <a:t>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May come to different to different topics / aspects of study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Some students come regularly, as if to a ‘course’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Some may come only once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Non-participation doesn’t necessarily = lack of engagement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Anecdotal feedback from student emails to us can indicate positive impact and sometimes these arrive at the point of graduation – long after meetings</a:t>
            </a:r>
          </a:p>
          <a:p>
            <a:pPr>
              <a:lnSpc>
                <a:spcPct val="150000"/>
              </a:lnSpc>
            </a:pPr>
            <a:r>
              <a:rPr lang="en-GB" dirty="0"/>
              <a:t> </a:t>
            </a:r>
          </a:p>
          <a:p>
            <a:pPr>
              <a:lnSpc>
                <a:spcPct val="15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7908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8FF9B-A5D9-CB42-A4A0-525B0520E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65826"/>
            <a:ext cx="10310567" cy="840447"/>
          </a:xfrm>
        </p:spPr>
        <p:txBody>
          <a:bodyPr>
            <a:normAutofit/>
          </a:bodyPr>
          <a:lstStyle/>
          <a:p>
            <a:pPr algn="ctr"/>
            <a:r>
              <a:rPr lang="en-US" sz="3600" b="0" dirty="0">
                <a:latin typeface="+mj-lt"/>
              </a:rPr>
              <a:t> In-course sessions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F86C0E-5BE8-705B-D0F0-F771253FBD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40717" y="1017063"/>
            <a:ext cx="10208049" cy="4035059"/>
          </a:xfrm>
        </p:spPr>
        <p:txBody>
          <a:bodyPr/>
          <a:lstStyle/>
          <a:p>
            <a:r>
              <a:rPr lang="en-GB" b="1" dirty="0"/>
              <a:t>UGs &amp; PGTs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Frequent requests from academic departments for return sessions indicate that academic colleagues value our contribution to their courses, for example:</a:t>
            </a:r>
          </a:p>
          <a:p>
            <a:r>
              <a:rPr lang="en-GB" dirty="0"/>
              <a:t>	Business / Education / Psychology (academic writing and academic 	integrity)</a:t>
            </a:r>
          </a:p>
          <a:p>
            <a:r>
              <a:rPr lang="en-GB" dirty="0"/>
              <a:t>	Business / Medical Sciences / Engineering (maths skills)</a:t>
            </a:r>
          </a:p>
          <a:p>
            <a:r>
              <a:rPr lang="en-GB" dirty="0"/>
              <a:t>	Medicine / Dentistry (time-management, revision &amp; exam strategies, 	effective reading and notetaking)</a:t>
            </a:r>
          </a:p>
          <a:p>
            <a:r>
              <a:rPr lang="en-GB" b="1" dirty="0"/>
              <a:t>UG 1</a:t>
            </a:r>
            <a:r>
              <a:rPr lang="en-GB" b="1" baseline="30000" dirty="0"/>
              <a:t>st</a:t>
            </a:r>
            <a:r>
              <a:rPr lang="en-GB" b="1" dirty="0"/>
              <a:t> years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Academic writing course across four Academic Schools (Achieved or not-achieved)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Academic integrity ‘quiz’ for all new first–year students across the University (achieved or not achieved) as part of an induction course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2427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8FF9B-A5D9-CB42-A4A0-525B0520E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47" y="522302"/>
            <a:ext cx="10310567" cy="840447"/>
          </a:xfrm>
        </p:spPr>
        <p:txBody>
          <a:bodyPr>
            <a:normAutofit fontScale="90000"/>
          </a:bodyPr>
          <a:lstStyle/>
          <a:p>
            <a:pPr algn="ctr"/>
            <a:r>
              <a:rPr lang="en-US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Postgraduate Research Students: one-to-one and workshops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F86C0E-5BE8-705B-D0F0-F771253FBD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40717" y="1618609"/>
            <a:ext cx="10310565" cy="362078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A more sustained working relationship working on aspects of academic writing – 1-1s  (in liaison with supervisors)</a:t>
            </a:r>
          </a:p>
          <a:p>
            <a:pPr>
              <a:lnSpc>
                <a:spcPct val="150000"/>
              </a:lnSpc>
            </a:pPr>
            <a:r>
              <a:rPr lang="en-GB" dirty="0"/>
              <a:t>Academic writing workshops – demand exceeds resource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 </a:t>
            </a:r>
          </a:p>
          <a:p>
            <a:pPr>
              <a:lnSpc>
                <a:spcPct val="150000"/>
              </a:lnSpc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2043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8FF9B-A5D9-CB42-A4A0-525B0520E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366185"/>
            <a:ext cx="10310567" cy="840447"/>
          </a:xfrm>
        </p:spPr>
        <p:txBody>
          <a:bodyPr>
            <a:normAutofit/>
          </a:bodyPr>
          <a:lstStyle/>
          <a:p>
            <a:pPr algn="ctr"/>
            <a:r>
              <a:rPr lang="en-US" sz="3600" b="0" dirty="0">
                <a:latin typeface="+mj-lt"/>
              </a:rPr>
              <a:t>Specific learning differences (SpLDs) / mental ill-health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F86C0E-5BE8-705B-D0F0-F771253FBD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7408" y="1504133"/>
            <a:ext cx="10310565" cy="362078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Liaison with Student Support Advisers</a:t>
            </a:r>
          </a:p>
          <a:p>
            <a:pPr>
              <a:lnSpc>
                <a:spcPct val="150000"/>
              </a:lnSpc>
            </a:pPr>
            <a:r>
              <a:rPr lang="en-GB" dirty="0"/>
              <a:t>One-to-one academic skills development with specialist advisers</a:t>
            </a:r>
          </a:p>
          <a:p>
            <a:pPr>
              <a:lnSpc>
                <a:spcPct val="150000"/>
              </a:lnSpc>
            </a:pPr>
            <a:r>
              <a:rPr lang="en-GB" dirty="0"/>
              <a:t>Working in tandem with other Student Support teams</a:t>
            </a:r>
          </a:p>
          <a:p>
            <a:pPr>
              <a:lnSpc>
                <a:spcPct val="150000"/>
              </a:lnSpc>
            </a:pPr>
            <a:r>
              <a:rPr lang="en-GB" dirty="0"/>
              <a:t>Funded (Disabled Student Allowance) and non-funded students – balancing the increasing demands</a:t>
            </a:r>
          </a:p>
          <a:p>
            <a:pPr>
              <a:lnSpc>
                <a:spcPct val="150000"/>
              </a:lnSpc>
            </a:pPr>
            <a:r>
              <a:rPr lang="en-GB" dirty="0"/>
              <a:t> 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 </a:t>
            </a:r>
          </a:p>
          <a:p>
            <a:pPr>
              <a:lnSpc>
                <a:spcPct val="150000"/>
              </a:lnSpc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7629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8FF9B-A5D9-CB42-A4A0-525B0520E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b="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Measuring impact?</a:t>
            </a:r>
            <a:br>
              <a:rPr lang="en-US" b="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US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F86C0E-5BE8-705B-D0F0-F771253FBD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1" y="1492983"/>
            <a:ext cx="10310565" cy="362078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b="1" dirty="0"/>
              <a:t>‘No news may well be good news’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Student decides has no further need for future study advice sessions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No further need for workshops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Students feel confident in independent learning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Students access the SLS online learning resources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Catalyst for change of learning approaches 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 </a:t>
            </a:r>
          </a:p>
          <a:p>
            <a:pPr>
              <a:lnSpc>
                <a:spcPct val="15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775298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UoA Colours">
      <a:dk1>
        <a:srgbClr val="000000"/>
      </a:dk1>
      <a:lt1>
        <a:srgbClr val="FFFFFF"/>
      </a:lt1>
      <a:dk2>
        <a:srgbClr val="1C4392"/>
      </a:dk2>
      <a:lt2>
        <a:srgbClr val="E7E6E6"/>
      </a:lt2>
      <a:accent1>
        <a:srgbClr val="DA281C"/>
      </a:accent1>
      <a:accent2>
        <a:srgbClr val="5C284F"/>
      </a:accent2>
      <a:accent3>
        <a:srgbClr val="01B6ED"/>
      </a:accent3>
      <a:accent4>
        <a:srgbClr val="C80B6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oA 2040 pp template" id="{BB01A727-0107-9340-90D9-EB900A1043A1}" vid="{5C7CD251-C71F-CB41-8B18-847B9EA6D515}"/>
    </a:ext>
  </a:extLst>
</a:theme>
</file>

<file path=ppt/theme/theme2.xml><?xml version="1.0" encoding="utf-8"?>
<a:theme xmlns:a="http://schemas.openxmlformats.org/drawingml/2006/main" name="Content layouts">
  <a:themeElements>
    <a:clrScheme name="UoA Colours">
      <a:dk1>
        <a:srgbClr val="000000"/>
      </a:dk1>
      <a:lt1>
        <a:srgbClr val="FFFFFF"/>
      </a:lt1>
      <a:dk2>
        <a:srgbClr val="1C4392"/>
      </a:dk2>
      <a:lt2>
        <a:srgbClr val="E7E6E6"/>
      </a:lt2>
      <a:accent1>
        <a:srgbClr val="DA281C"/>
      </a:accent1>
      <a:accent2>
        <a:srgbClr val="5C284F"/>
      </a:accent2>
      <a:accent3>
        <a:srgbClr val="01B6ED"/>
      </a:accent3>
      <a:accent4>
        <a:srgbClr val="C80B6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oA 2040 pp template" id="{BB01A727-0107-9340-90D9-EB900A1043A1}" vid="{7BB255D7-F24E-B349-B3E6-AF0C062651F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563</Words>
  <Application>Microsoft Office PowerPoint</Application>
  <PresentationFormat>Widescreen</PresentationFormat>
  <Paragraphs>82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Cambria</vt:lpstr>
      <vt:lpstr>1_Office Theme</vt:lpstr>
      <vt:lpstr>Content layouts</vt:lpstr>
      <vt:lpstr>“No news is good news”: the challenges of measuring impact in developing learning</vt:lpstr>
      <vt:lpstr>Today’s Presenter(s)</vt:lpstr>
      <vt:lpstr>Measuring Impact?</vt:lpstr>
      <vt:lpstr>How do we meet with students?</vt:lpstr>
      <vt:lpstr>UG and PGT workshops – on campus and online</vt:lpstr>
      <vt:lpstr> In-course sessions</vt:lpstr>
      <vt:lpstr>Postgraduate Research Students: one-to-one and workshops</vt:lpstr>
      <vt:lpstr>Specific learning differences (SpLDs) / mental ill-health</vt:lpstr>
      <vt:lpstr> Measuring impact? </vt:lpstr>
    </vt:vector>
  </TitlesOfParts>
  <Company>University of Aberdeen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“No news is good news”: the challenges of measuring impact </dc:title>
  <dc:creator>Pryor, Dr Mary (Centre for Academic Development)</dc:creator>
  <cp:lastModifiedBy>Pryor, Dr Mary (Centre for Academic Development)</cp:lastModifiedBy>
  <cp:revision>9</cp:revision>
  <dcterms:created xsi:type="dcterms:W3CDTF">2023-01-24T12:32:51Z</dcterms:created>
  <dcterms:modified xsi:type="dcterms:W3CDTF">2023-01-26T16:32:37Z</dcterms:modified>
</cp:coreProperties>
</file>