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sldIdLst>
    <p:sldId id="256" r:id="rId5"/>
    <p:sldId id="260" r:id="rId6"/>
    <p:sldId id="257" r:id="rId7"/>
    <p:sldId id="258" r:id="rId8"/>
    <p:sldId id="259" r:id="rId9"/>
    <p:sldId id="31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8929F0-EC90-4586-BCAA-A8D50BC13C98}" v="4" dt="2022-06-17T08:34:43.5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1" autoAdjust="0"/>
    <p:restoredTop sz="96374" autoAdjust="0"/>
  </p:normalViewPr>
  <p:slideViewPr>
    <p:cSldViewPr snapToGrid="0">
      <p:cViewPr varScale="1">
        <p:scale>
          <a:sx n="44" d="100"/>
          <a:sy n="44" d="100"/>
        </p:scale>
        <p:origin x="1066"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1200D3-DE03-448F-A2FE-2F29F429920C}" type="datetimeFigureOut">
              <a:rPr lang="en-US" smtClean="0"/>
              <a:t>6/20/2022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98304C-342C-488E-9D9D-20A1864BAED9}" type="slidenum">
              <a:rPr lang="en-US" smtClean="0"/>
              <a:t>‹#›</a:t>
            </a:fld>
            <a:endParaRPr lang="en-US"/>
          </a:p>
        </p:txBody>
      </p:sp>
    </p:spTree>
    <p:extLst>
      <p:ext uri="{BB962C8B-B14F-4D97-AF65-F5344CB8AC3E}">
        <p14:creationId xmlns:p14="http://schemas.microsoft.com/office/powerpoint/2010/main" val="3182663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GB" sz="1200" b="0" i="0" dirty="0">
                <a:solidFill>
                  <a:srgbClr val="000000"/>
                </a:solidFill>
                <a:effectLst/>
                <a:latin typeface="Calibri" panose="020F0502020204030204" pitchFamily="34" charset="0"/>
              </a:rPr>
              <a:t>High rate of intervention: specialised pastoral support in place, but little used. </a:t>
            </a:r>
            <a:r>
              <a:rPr lang="en-GB" sz="1200" b="0" i="1" dirty="0">
                <a:solidFill>
                  <a:srgbClr val="000000"/>
                </a:solidFill>
                <a:effectLst/>
                <a:latin typeface="Calibri" panose="020F0502020204030204" pitchFamily="34" charset="0"/>
              </a:rPr>
              <a:t>This led to involvement of Tayo (AS) and Iain (EAP) in PAS program. </a:t>
            </a:r>
            <a:r>
              <a:rPr lang="en-GB" sz="1200" b="0" i="0" dirty="0">
                <a:solidFill>
                  <a:srgbClr val="000000"/>
                </a:solidFill>
                <a:effectLst/>
                <a:latin typeface="Calibri" panose="020F0502020204030204" pitchFamily="34" charset="0"/>
              </a:rPr>
              <a:t> </a:t>
            </a:r>
          </a:p>
          <a:p>
            <a:pPr algn="l" rtl="0" fontAlgn="base">
              <a:buFont typeface="Arial" panose="020B0604020202020204" pitchFamily="34" charset="0"/>
              <a:buChar char="•"/>
            </a:pPr>
            <a:r>
              <a:rPr lang="en-GB" sz="1200" b="0" i="1" dirty="0">
                <a:solidFill>
                  <a:srgbClr val="000000"/>
                </a:solidFill>
                <a:effectLst/>
                <a:latin typeface="Calibri" panose="020F0502020204030204" pitchFamily="34" charset="0"/>
              </a:rPr>
              <a:t>Alan McLachlan  in recruitment brought together a team to look at this and discuss new approaches. </a:t>
            </a:r>
            <a:r>
              <a:rPr lang="en-GB" sz="1200" b="0" i="0" dirty="0">
                <a:solidFill>
                  <a:srgbClr val="000000"/>
                </a:solidFill>
                <a:effectLst/>
                <a:latin typeface="Calibri" panose="020F0502020204030204" pitchFamily="34" charset="0"/>
              </a:rPr>
              <a:t> </a:t>
            </a:r>
          </a:p>
          <a:p>
            <a:endParaRPr lang="en-US" dirty="0"/>
          </a:p>
        </p:txBody>
      </p:sp>
      <p:sp>
        <p:nvSpPr>
          <p:cNvPr id="4" name="Slide Number Placeholder 3"/>
          <p:cNvSpPr>
            <a:spLocks noGrp="1"/>
          </p:cNvSpPr>
          <p:nvPr>
            <p:ph type="sldNum" sz="quarter" idx="5"/>
          </p:nvPr>
        </p:nvSpPr>
        <p:spPr/>
        <p:txBody>
          <a:bodyPr/>
          <a:lstStyle/>
          <a:p>
            <a:fld id="{D798304C-342C-488E-9D9D-20A1864BAED9}" type="slidenum">
              <a:rPr lang="en-US" smtClean="0"/>
              <a:t>2</a:t>
            </a:fld>
            <a:endParaRPr lang="en-US"/>
          </a:p>
        </p:txBody>
      </p:sp>
    </p:spTree>
    <p:extLst>
      <p:ext uri="{BB962C8B-B14F-4D97-AF65-F5344CB8AC3E}">
        <p14:creationId xmlns:p14="http://schemas.microsoft.com/office/powerpoint/2010/main" val="2464260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dirty="0">
                <a:solidFill>
                  <a:srgbClr val="000000"/>
                </a:solidFill>
                <a:effectLst/>
                <a:latin typeface="Times New Roman" panose="02020603050405020304" pitchFamily="18" charset="0"/>
              </a:rPr>
              <a:t> </a:t>
            </a:r>
            <a:r>
              <a:rPr lang="en-GB" sz="1800" b="0" i="1" dirty="0">
                <a:solidFill>
                  <a:srgbClr val="000000"/>
                </a:solidFill>
                <a:effectLst/>
                <a:latin typeface="Calibri" panose="020F0502020204030204" pitchFamily="34" charset="0"/>
              </a:rPr>
              <a:t>Students are also informed of support available, but this is not used as much as it should be, or students engage too late for it to be effective, while they are potentially dealing with resits and ACO issues. The workload can become overwhelming for the students. </a:t>
            </a:r>
            <a:r>
              <a:rPr lang="en-GB" sz="1800" b="0" i="0" dirty="0">
                <a:solidFill>
                  <a:srgbClr val="000000"/>
                </a:solidFill>
                <a:effectLst/>
                <a:latin typeface="Calibri" panose="020F0502020204030204" pitchFamily="34" charset="0"/>
              </a:rPr>
              <a:t> </a:t>
            </a:r>
          </a:p>
          <a:p>
            <a:pPr algn="l" rtl="0" fontAlgn="base"/>
            <a:endParaRPr lang="en-GB" sz="1800" b="0" i="0" dirty="0">
              <a:solidFill>
                <a:srgbClr val="000000"/>
              </a:solidFill>
              <a:effectLst/>
              <a:latin typeface="Calibri" panose="020F0502020204030204" pitchFamily="34" charset="0"/>
            </a:endParaRPr>
          </a:p>
          <a:p>
            <a:pPr algn="l" rtl="0" fontAlgn="base"/>
            <a:r>
              <a:rPr lang="en-US" b="0" i="0" dirty="0">
                <a:solidFill>
                  <a:srgbClr val="000000"/>
                </a:solidFill>
                <a:effectLst/>
                <a:latin typeface="Times New Roman" panose="02020603050405020304" pitchFamily="18" charset="0"/>
              </a:rPr>
              <a:t> </a:t>
            </a:r>
            <a:r>
              <a:rPr lang="en-GB" sz="1800" b="0" i="1" dirty="0">
                <a:solidFill>
                  <a:srgbClr val="000000"/>
                </a:solidFill>
                <a:effectLst/>
                <a:latin typeface="Calibri" panose="020F0502020204030204" pitchFamily="34" charset="0"/>
              </a:rPr>
              <a:t>Other 2 (traditional) PAS modules: 60% and 30% pass rate. New PAS pass rate @tri 1: 90%</a:t>
            </a:r>
            <a:r>
              <a:rPr lang="en-GB" sz="1800" b="0" i="0" dirty="0">
                <a:solidFill>
                  <a:srgbClr val="000000"/>
                </a:solidFill>
                <a:effectLst/>
                <a:latin typeface="Calibri" panose="020F0502020204030204" pitchFamily="34" charset="0"/>
              </a:rPr>
              <a:t> </a:t>
            </a:r>
            <a:endParaRPr lang="en-GB" b="0" i="0" dirty="0">
              <a:solidFill>
                <a:srgbClr val="000000"/>
              </a:solidFill>
              <a:effectLst/>
              <a:latin typeface="Segoe UI" panose="020B0502040204020203" pitchFamily="34" charset="0"/>
            </a:endParaRPr>
          </a:p>
          <a:p>
            <a:pPr algn="l" rtl="0" fontAlgn="base"/>
            <a:r>
              <a:rPr lang="en-GB" sz="1800" b="0" i="1" dirty="0">
                <a:solidFill>
                  <a:srgbClr val="000000"/>
                </a:solidFill>
                <a:effectLst/>
                <a:latin typeface="Calibri" panose="020F0502020204030204" pitchFamily="34" charset="0"/>
              </a:rPr>
              <a:t>Comparison with old version of programme: first two tri 1 modules pass rates: Introduction to Analytical Science (21% in 2020-21) Drug Design and Chemotherapy (33% in 2020-21)</a:t>
            </a:r>
            <a:r>
              <a:rPr lang="en-GB" sz="1800" b="0" i="0" dirty="0">
                <a:solidFill>
                  <a:srgbClr val="000000"/>
                </a:solidFill>
                <a:effectLst/>
                <a:latin typeface="Calibri" panose="020F0502020204030204" pitchFamily="34" charset="0"/>
              </a:rPr>
              <a:t> </a:t>
            </a:r>
            <a:endParaRPr lang="en-GB" b="0" i="0" dirty="0">
              <a:solidFill>
                <a:srgbClr val="000000"/>
              </a:solidFill>
              <a:effectLst/>
              <a:latin typeface="Segoe UI" panose="020B0502040204020203" pitchFamily="34" charset="0"/>
            </a:endParaRPr>
          </a:p>
          <a:p>
            <a:pPr algn="l" rtl="0" fontAlgn="base">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798304C-342C-488E-9D9D-20A1864BAED9}" type="slidenum">
              <a:rPr lang="en-US" smtClean="0"/>
              <a:t>3</a:t>
            </a:fld>
            <a:endParaRPr lang="en-US"/>
          </a:p>
        </p:txBody>
      </p:sp>
    </p:spTree>
    <p:extLst>
      <p:ext uri="{BB962C8B-B14F-4D97-AF65-F5344CB8AC3E}">
        <p14:creationId xmlns:p14="http://schemas.microsoft.com/office/powerpoint/2010/main" val="820107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0" i="1" dirty="0">
                <a:solidFill>
                  <a:srgbClr val="000000"/>
                </a:solidFill>
                <a:effectLst/>
                <a:latin typeface="Calibri" panose="020F0502020204030204" pitchFamily="34" charset="0"/>
              </a:rPr>
              <a:t>Transformation?</a:t>
            </a:r>
            <a:r>
              <a:rPr lang="en-GB" sz="1200" b="0" i="0" dirty="0">
                <a:solidFill>
                  <a:srgbClr val="000000"/>
                </a:solidFill>
                <a:effectLst/>
                <a:latin typeface="Calibri" panose="020F0502020204030204" pitchFamily="34" charset="0"/>
              </a:rPr>
              <a:t> </a:t>
            </a:r>
            <a:endParaRPr lang="en-GB" b="0" i="0" dirty="0">
              <a:solidFill>
                <a:srgbClr val="000000"/>
              </a:solidFill>
              <a:effectLst/>
              <a:latin typeface="Segoe UI" panose="020B0502040204020203" pitchFamily="34" charset="0"/>
            </a:endParaRPr>
          </a:p>
          <a:p>
            <a:pPr algn="l" rtl="0" fontAlgn="base"/>
            <a:r>
              <a:rPr lang="en-GB" sz="1200" b="0" i="1" dirty="0">
                <a:solidFill>
                  <a:srgbClr val="000000"/>
                </a:solidFill>
                <a:effectLst/>
                <a:latin typeface="Calibri" panose="020F0502020204030204" pitchFamily="34" charset="0"/>
              </a:rPr>
              <a:t>Confidence?</a:t>
            </a:r>
            <a:r>
              <a:rPr lang="en-GB" sz="1200" b="0" i="0" dirty="0">
                <a:solidFill>
                  <a:srgbClr val="000000"/>
                </a:solidFill>
                <a:effectLst/>
                <a:latin typeface="Calibri" panose="020F0502020204030204" pitchFamily="34" charset="0"/>
              </a:rPr>
              <a:t> </a:t>
            </a:r>
            <a:endParaRPr lang="en-GB" b="0" i="0" dirty="0">
              <a:solidFill>
                <a:srgbClr val="000000"/>
              </a:solidFill>
              <a:effectLs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D798304C-342C-488E-9D9D-20A1864BAED9}" type="slidenum">
              <a:rPr lang="en-US" smtClean="0"/>
              <a:t>4</a:t>
            </a:fld>
            <a:endParaRPr lang="en-US"/>
          </a:p>
        </p:txBody>
      </p:sp>
    </p:spTree>
    <p:extLst>
      <p:ext uri="{BB962C8B-B14F-4D97-AF65-F5344CB8AC3E}">
        <p14:creationId xmlns:p14="http://schemas.microsoft.com/office/powerpoint/2010/main" val="1399075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p:sp>
      <p:sp>
        <p:nvSpPr>
          <p:cNvPr id="717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a:tailEnd/>
              </a14:hiddenLine>
            </a:ext>
          </a:extLst>
        </p:spPr>
        <p:txBody>
          <a:bodyPr/>
          <a:lstStyle/>
          <a:p>
            <a:endParaRPr lang="en-GB" altLang="en-US" dirty="0"/>
          </a:p>
        </p:txBody>
      </p:sp>
    </p:spTree>
    <p:extLst>
      <p:ext uri="{BB962C8B-B14F-4D97-AF65-F5344CB8AC3E}">
        <p14:creationId xmlns:p14="http://schemas.microsoft.com/office/powerpoint/2010/main" val="1428618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35B8F-357A-C25C-600A-B54A46BACD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5976250-D74D-3409-8D83-9ED2CDD854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230D73F-C8F0-9F28-035B-B252E3573312}"/>
              </a:ext>
            </a:extLst>
          </p:cNvPr>
          <p:cNvSpPr>
            <a:spLocks noGrp="1"/>
          </p:cNvSpPr>
          <p:nvPr>
            <p:ph type="dt" sz="half" idx="10"/>
          </p:nvPr>
        </p:nvSpPr>
        <p:spPr/>
        <p:txBody>
          <a:bodyPr/>
          <a:lstStyle/>
          <a:p>
            <a:fld id="{649B2045-E663-48D8-AFE8-71C6B4464FFD}" type="datetimeFigureOut">
              <a:rPr lang="en-US" smtClean="0"/>
              <a:t>6/20/2022</a:t>
            </a:fld>
            <a:endParaRPr lang="en-US"/>
          </a:p>
        </p:txBody>
      </p:sp>
      <p:sp>
        <p:nvSpPr>
          <p:cNvPr id="5" name="Footer Placeholder 4">
            <a:extLst>
              <a:ext uri="{FF2B5EF4-FFF2-40B4-BE49-F238E27FC236}">
                <a16:creationId xmlns:a16="http://schemas.microsoft.com/office/drawing/2014/main" id="{3D421D6F-5C14-3C30-61C4-5DD246FD7A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8DC288-61F0-C5C3-F12D-998925395256}"/>
              </a:ext>
            </a:extLst>
          </p:cNvPr>
          <p:cNvSpPr>
            <a:spLocks noGrp="1"/>
          </p:cNvSpPr>
          <p:nvPr>
            <p:ph type="sldNum" sz="quarter" idx="12"/>
          </p:nvPr>
        </p:nvSpPr>
        <p:spPr/>
        <p:txBody>
          <a:bodyPr/>
          <a:lstStyle/>
          <a:p>
            <a:fld id="{CFC59D4E-B72F-402A-A912-E0C1CF03B5A8}" type="slidenum">
              <a:rPr lang="en-US" smtClean="0"/>
              <a:t>‹#›</a:t>
            </a:fld>
            <a:endParaRPr lang="en-US"/>
          </a:p>
        </p:txBody>
      </p:sp>
    </p:spTree>
    <p:extLst>
      <p:ext uri="{BB962C8B-B14F-4D97-AF65-F5344CB8AC3E}">
        <p14:creationId xmlns:p14="http://schemas.microsoft.com/office/powerpoint/2010/main" val="1658389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EE7B8-B7EE-D12B-48C3-81B362A588A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DD0A546-3221-0C6F-236A-67AD447F67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E1AAF8-80F1-7AFA-84FF-73FAB34D43BD}"/>
              </a:ext>
            </a:extLst>
          </p:cNvPr>
          <p:cNvSpPr>
            <a:spLocks noGrp="1"/>
          </p:cNvSpPr>
          <p:nvPr>
            <p:ph type="dt" sz="half" idx="10"/>
          </p:nvPr>
        </p:nvSpPr>
        <p:spPr/>
        <p:txBody>
          <a:bodyPr/>
          <a:lstStyle/>
          <a:p>
            <a:fld id="{649B2045-E663-48D8-AFE8-71C6B4464FFD}" type="datetimeFigureOut">
              <a:rPr lang="en-US" smtClean="0"/>
              <a:t>6/20/2022</a:t>
            </a:fld>
            <a:endParaRPr lang="en-US"/>
          </a:p>
        </p:txBody>
      </p:sp>
      <p:sp>
        <p:nvSpPr>
          <p:cNvPr id="5" name="Footer Placeholder 4">
            <a:extLst>
              <a:ext uri="{FF2B5EF4-FFF2-40B4-BE49-F238E27FC236}">
                <a16:creationId xmlns:a16="http://schemas.microsoft.com/office/drawing/2014/main" id="{3AF48FB0-03BE-C13A-7320-D6AD2F2E6D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47CD5D-EC87-12B1-1B04-7E219417DE79}"/>
              </a:ext>
            </a:extLst>
          </p:cNvPr>
          <p:cNvSpPr>
            <a:spLocks noGrp="1"/>
          </p:cNvSpPr>
          <p:nvPr>
            <p:ph type="sldNum" sz="quarter" idx="12"/>
          </p:nvPr>
        </p:nvSpPr>
        <p:spPr/>
        <p:txBody>
          <a:bodyPr/>
          <a:lstStyle/>
          <a:p>
            <a:fld id="{CFC59D4E-B72F-402A-A912-E0C1CF03B5A8}" type="slidenum">
              <a:rPr lang="en-US" smtClean="0"/>
              <a:t>‹#›</a:t>
            </a:fld>
            <a:endParaRPr lang="en-US"/>
          </a:p>
        </p:txBody>
      </p:sp>
    </p:spTree>
    <p:extLst>
      <p:ext uri="{BB962C8B-B14F-4D97-AF65-F5344CB8AC3E}">
        <p14:creationId xmlns:p14="http://schemas.microsoft.com/office/powerpoint/2010/main" val="2879609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92636A-28C2-11F2-47FB-3E12311E589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6E705B-03BA-878A-A820-A07611D17C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D13806-9FA0-48C0-E4E7-BCA6836DFE54}"/>
              </a:ext>
            </a:extLst>
          </p:cNvPr>
          <p:cNvSpPr>
            <a:spLocks noGrp="1"/>
          </p:cNvSpPr>
          <p:nvPr>
            <p:ph type="dt" sz="half" idx="10"/>
          </p:nvPr>
        </p:nvSpPr>
        <p:spPr/>
        <p:txBody>
          <a:bodyPr/>
          <a:lstStyle/>
          <a:p>
            <a:fld id="{649B2045-E663-48D8-AFE8-71C6B4464FFD}" type="datetimeFigureOut">
              <a:rPr lang="en-US" smtClean="0"/>
              <a:t>6/20/2022</a:t>
            </a:fld>
            <a:endParaRPr lang="en-US"/>
          </a:p>
        </p:txBody>
      </p:sp>
      <p:sp>
        <p:nvSpPr>
          <p:cNvPr id="5" name="Footer Placeholder 4">
            <a:extLst>
              <a:ext uri="{FF2B5EF4-FFF2-40B4-BE49-F238E27FC236}">
                <a16:creationId xmlns:a16="http://schemas.microsoft.com/office/drawing/2014/main" id="{490D3AC0-498A-64E0-5F9E-43379292CF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F8DEF7-A06E-81CA-8F48-7FA54431EA0D}"/>
              </a:ext>
            </a:extLst>
          </p:cNvPr>
          <p:cNvSpPr>
            <a:spLocks noGrp="1"/>
          </p:cNvSpPr>
          <p:nvPr>
            <p:ph type="sldNum" sz="quarter" idx="12"/>
          </p:nvPr>
        </p:nvSpPr>
        <p:spPr/>
        <p:txBody>
          <a:bodyPr/>
          <a:lstStyle/>
          <a:p>
            <a:fld id="{CFC59D4E-B72F-402A-A912-E0C1CF03B5A8}" type="slidenum">
              <a:rPr lang="en-US" smtClean="0"/>
              <a:t>‹#›</a:t>
            </a:fld>
            <a:endParaRPr lang="en-US"/>
          </a:p>
        </p:txBody>
      </p:sp>
    </p:spTree>
    <p:extLst>
      <p:ext uri="{BB962C8B-B14F-4D97-AF65-F5344CB8AC3E}">
        <p14:creationId xmlns:p14="http://schemas.microsoft.com/office/powerpoint/2010/main" val="1636807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1E933-A751-900A-3D35-FF7FBAA988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3D0D68-6341-B737-16E0-29CA0499C4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FA4AFB-6B43-8893-6367-609AA465A53F}"/>
              </a:ext>
            </a:extLst>
          </p:cNvPr>
          <p:cNvSpPr>
            <a:spLocks noGrp="1"/>
          </p:cNvSpPr>
          <p:nvPr>
            <p:ph type="dt" sz="half" idx="10"/>
          </p:nvPr>
        </p:nvSpPr>
        <p:spPr/>
        <p:txBody>
          <a:bodyPr/>
          <a:lstStyle/>
          <a:p>
            <a:fld id="{649B2045-E663-48D8-AFE8-71C6B4464FFD}" type="datetimeFigureOut">
              <a:rPr lang="en-US" smtClean="0"/>
              <a:t>6/20/2022</a:t>
            </a:fld>
            <a:endParaRPr lang="en-US"/>
          </a:p>
        </p:txBody>
      </p:sp>
      <p:sp>
        <p:nvSpPr>
          <p:cNvPr id="5" name="Footer Placeholder 4">
            <a:extLst>
              <a:ext uri="{FF2B5EF4-FFF2-40B4-BE49-F238E27FC236}">
                <a16:creationId xmlns:a16="http://schemas.microsoft.com/office/drawing/2014/main" id="{8806D979-2287-A40E-864B-5A0707386E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6A67A9-C7C7-D73D-9537-330C0F7E6D5D}"/>
              </a:ext>
            </a:extLst>
          </p:cNvPr>
          <p:cNvSpPr>
            <a:spLocks noGrp="1"/>
          </p:cNvSpPr>
          <p:nvPr>
            <p:ph type="sldNum" sz="quarter" idx="12"/>
          </p:nvPr>
        </p:nvSpPr>
        <p:spPr/>
        <p:txBody>
          <a:bodyPr/>
          <a:lstStyle/>
          <a:p>
            <a:fld id="{CFC59D4E-B72F-402A-A912-E0C1CF03B5A8}" type="slidenum">
              <a:rPr lang="en-US" smtClean="0"/>
              <a:t>‹#›</a:t>
            </a:fld>
            <a:endParaRPr lang="en-US"/>
          </a:p>
        </p:txBody>
      </p:sp>
    </p:spTree>
    <p:extLst>
      <p:ext uri="{BB962C8B-B14F-4D97-AF65-F5344CB8AC3E}">
        <p14:creationId xmlns:p14="http://schemas.microsoft.com/office/powerpoint/2010/main" val="1709314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3A1B4-B43D-D3EB-7172-A65CBE8C06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7F838A-E5CC-D599-1556-D21E3770AF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97F3FC5-2337-A810-D551-95B67EFAAAA4}"/>
              </a:ext>
            </a:extLst>
          </p:cNvPr>
          <p:cNvSpPr>
            <a:spLocks noGrp="1"/>
          </p:cNvSpPr>
          <p:nvPr>
            <p:ph type="dt" sz="half" idx="10"/>
          </p:nvPr>
        </p:nvSpPr>
        <p:spPr/>
        <p:txBody>
          <a:bodyPr/>
          <a:lstStyle/>
          <a:p>
            <a:fld id="{649B2045-E663-48D8-AFE8-71C6B4464FFD}" type="datetimeFigureOut">
              <a:rPr lang="en-US" smtClean="0"/>
              <a:t>6/20/2022</a:t>
            </a:fld>
            <a:endParaRPr lang="en-US"/>
          </a:p>
        </p:txBody>
      </p:sp>
      <p:sp>
        <p:nvSpPr>
          <p:cNvPr id="5" name="Footer Placeholder 4">
            <a:extLst>
              <a:ext uri="{FF2B5EF4-FFF2-40B4-BE49-F238E27FC236}">
                <a16:creationId xmlns:a16="http://schemas.microsoft.com/office/drawing/2014/main" id="{2322EE59-4006-19AC-9CDB-71DE41A4BA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629971-BC3B-CA21-A8B2-4B65F1786F27}"/>
              </a:ext>
            </a:extLst>
          </p:cNvPr>
          <p:cNvSpPr>
            <a:spLocks noGrp="1"/>
          </p:cNvSpPr>
          <p:nvPr>
            <p:ph type="sldNum" sz="quarter" idx="12"/>
          </p:nvPr>
        </p:nvSpPr>
        <p:spPr/>
        <p:txBody>
          <a:bodyPr/>
          <a:lstStyle/>
          <a:p>
            <a:fld id="{CFC59D4E-B72F-402A-A912-E0C1CF03B5A8}" type="slidenum">
              <a:rPr lang="en-US" smtClean="0"/>
              <a:t>‹#›</a:t>
            </a:fld>
            <a:endParaRPr lang="en-US"/>
          </a:p>
        </p:txBody>
      </p:sp>
    </p:spTree>
    <p:extLst>
      <p:ext uri="{BB962C8B-B14F-4D97-AF65-F5344CB8AC3E}">
        <p14:creationId xmlns:p14="http://schemas.microsoft.com/office/powerpoint/2010/main" val="513261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9204C-EF9F-9DA4-81D1-BFE3EBF1FF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C06E29-A297-1134-F38B-E554863D5FA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1B62D7-F19C-6410-E2A3-887D241F34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B605723-86B2-7D08-6B2C-10097A446365}"/>
              </a:ext>
            </a:extLst>
          </p:cNvPr>
          <p:cNvSpPr>
            <a:spLocks noGrp="1"/>
          </p:cNvSpPr>
          <p:nvPr>
            <p:ph type="dt" sz="half" idx="10"/>
          </p:nvPr>
        </p:nvSpPr>
        <p:spPr/>
        <p:txBody>
          <a:bodyPr/>
          <a:lstStyle/>
          <a:p>
            <a:fld id="{649B2045-E663-48D8-AFE8-71C6B4464FFD}" type="datetimeFigureOut">
              <a:rPr lang="en-US" smtClean="0"/>
              <a:t>6/20/2022</a:t>
            </a:fld>
            <a:endParaRPr lang="en-US"/>
          </a:p>
        </p:txBody>
      </p:sp>
      <p:sp>
        <p:nvSpPr>
          <p:cNvPr id="6" name="Footer Placeholder 5">
            <a:extLst>
              <a:ext uri="{FF2B5EF4-FFF2-40B4-BE49-F238E27FC236}">
                <a16:creationId xmlns:a16="http://schemas.microsoft.com/office/drawing/2014/main" id="{4AD119FB-A1EA-68A2-2174-1EFD69E11C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C6E1D7-68BB-7AD4-8194-9B344CF0066C}"/>
              </a:ext>
            </a:extLst>
          </p:cNvPr>
          <p:cNvSpPr>
            <a:spLocks noGrp="1"/>
          </p:cNvSpPr>
          <p:nvPr>
            <p:ph type="sldNum" sz="quarter" idx="12"/>
          </p:nvPr>
        </p:nvSpPr>
        <p:spPr/>
        <p:txBody>
          <a:bodyPr/>
          <a:lstStyle/>
          <a:p>
            <a:fld id="{CFC59D4E-B72F-402A-A912-E0C1CF03B5A8}" type="slidenum">
              <a:rPr lang="en-US" smtClean="0"/>
              <a:t>‹#›</a:t>
            </a:fld>
            <a:endParaRPr lang="en-US"/>
          </a:p>
        </p:txBody>
      </p:sp>
    </p:spTree>
    <p:extLst>
      <p:ext uri="{BB962C8B-B14F-4D97-AF65-F5344CB8AC3E}">
        <p14:creationId xmlns:p14="http://schemas.microsoft.com/office/powerpoint/2010/main" val="3357928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E8C4B-EC90-FE83-7A1D-E432BA8F417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82C46C-F53C-B9D5-3913-434B29204D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29F597-06CE-7972-E704-4265265BAC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75DC0B-7004-2DA6-A555-A8BE9165D4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E443B0-6693-9AB0-3FC0-A23422747E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6ED206-7824-500B-C66D-9B5083A1F5F8}"/>
              </a:ext>
            </a:extLst>
          </p:cNvPr>
          <p:cNvSpPr>
            <a:spLocks noGrp="1"/>
          </p:cNvSpPr>
          <p:nvPr>
            <p:ph type="dt" sz="half" idx="10"/>
          </p:nvPr>
        </p:nvSpPr>
        <p:spPr/>
        <p:txBody>
          <a:bodyPr/>
          <a:lstStyle/>
          <a:p>
            <a:fld id="{649B2045-E663-48D8-AFE8-71C6B4464FFD}" type="datetimeFigureOut">
              <a:rPr lang="en-US" smtClean="0"/>
              <a:t>6/20/2022</a:t>
            </a:fld>
            <a:endParaRPr lang="en-US"/>
          </a:p>
        </p:txBody>
      </p:sp>
      <p:sp>
        <p:nvSpPr>
          <p:cNvPr id="8" name="Footer Placeholder 7">
            <a:extLst>
              <a:ext uri="{FF2B5EF4-FFF2-40B4-BE49-F238E27FC236}">
                <a16:creationId xmlns:a16="http://schemas.microsoft.com/office/drawing/2014/main" id="{321D9490-EC37-2A23-A803-1127BC3CB66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1D0663-2F5A-5738-A618-65A6646A0041}"/>
              </a:ext>
            </a:extLst>
          </p:cNvPr>
          <p:cNvSpPr>
            <a:spLocks noGrp="1"/>
          </p:cNvSpPr>
          <p:nvPr>
            <p:ph type="sldNum" sz="quarter" idx="12"/>
          </p:nvPr>
        </p:nvSpPr>
        <p:spPr/>
        <p:txBody>
          <a:bodyPr/>
          <a:lstStyle/>
          <a:p>
            <a:fld id="{CFC59D4E-B72F-402A-A912-E0C1CF03B5A8}" type="slidenum">
              <a:rPr lang="en-US" smtClean="0"/>
              <a:t>‹#›</a:t>
            </a:fld>
            <a:endParaRPr lang="en-US"/>
          </a:p>
        </p:txBody>
      </p:sp>
    </p:spTree>
    <p:extLst>
      <p:ext uri="{BB962C8B-B14F-4D97-AF65-F5344CB8AC3E}">
        <p14:creationId xmlns:p14="http://schemas.microsoft.com/office/powerpoint/2010/main" val="454227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5EB19-FDFE-56E7-AD79-073A87F8D0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D5FBC4-11B2-CEBF-BC25-0B580CEC6914}"/>
              </a:ext>
            </a:extLst>
          </p:cNvPr>
          <p:cNvSpPr>
            <a:spLocks noGrp="1"/>
          </p:cNvSpPr>
          <p:nvPr>
            <p:ph type="dt" sz="half" idx="10"/>
          </p:nvPr>
        </p:nvSpPr>
        <p:spPr/>
        <p:txBody>
          <a:bodyPr/>
          <a:lstStyle/>
          <a:p>
            <a:fld id="{649B2045-E663-48D8-AFE8-71C6B4464FFD}" type="datetimeFigureOut">
              <a:rPr lang="en-US" smtClean="0"/>
              <a:t>6/20/2022</a:t>
            </a:fld>
            <a:endParaRPr lang="en-US"/>
          </a:p>
        </p:txBody>
      </p:sp>
      <p:sp>
        <p:nvSpPr>
          <p:cNvPr id="4" name="Footer Placeholder 3">
            <a:extLst>
              <a:ext uri="{FF2B5EF4-FFF2-40B4-BE49-F238E27FC236}">
                <a16:creationId xmlns:a16="http://schemas.microsoft.com/office/drawing/2014/main" id="{A104CCE6-9469-950A-059C-AE978A8B33F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F2D587F-E46D-A4E3-06DD-CED5626A57FC}"/>
              </a:ext>
            </a:extLst>
          </p:cNvPr>
          <p:cNvSpPr>
            <a:spLocks noGrp="1"/>
          </p:cNvSpPr>
          <p:nvPr>
            <p:ph type="sldNum" sz="quarter" idx="12"/>
          </p:nvPr>
        </p:nvSpPr>
        <p:spPr/>
        <p:txBody>
          <a:bodyPr/>
          <a:lstStyle/>
          <a:p>
            <a:fld id="{CFC59D4E-B72F-402A-A912-E0C1CF03B5A8}" type="slidenum">
              <a:rPr lang="en-US" smtClean="0"/>
              <a:t>‹#›</a:t>
            </a:fld>
            <a:endParaRPr lang="en-US"/>
          </a:p>
        </p:txBody>
      </p:sp>
    </p:spTree>
    <p:extLst>
      <p:ext uri="{BB962C8B-B14F-4D97-AF65-F5344CB8AC3E}">
        <p14:creationId xmlns:p14="http://schemas.microsoft.com/office/powerpoint/2010/main" val="4091205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D324A1-50E7-2A91-87FD-48B4AD937489}"/>
              </a:ext>
            </a:extLst>
          </p:cNvPr>
          <p:cNvSpPr>
            <a:spLocks noGrp="1"/>
          </p:cNvSpPr>
          <p:nvPr>
            <p:ph type="dt" sz="half" idx="10"/>
          </p:nvPr>
        </p:nvSpPr>
        <p:spPr/>
        <p:txBody>
          <a:bodyPr/>
          <a:lstStyle/>
          <a:p>
            <a:fld id="{649B2045-E663-48D8-AFE8-71C6B4464FFD}" type="datetimeFigureOut">
              <a:rPr lang="en-US" smtClean="0"/>
              <a:t>6/20/2022</a:t>
            </a:fld>
            <a:endParaRPr lang="en-US"/>
          </a:p>
        </p:txBody>
      </p:sp>
      <p:sp>
        <p:nvSpPr>
          <p:cNvPr id="3" name="Footer Placeholder 2">
            <a:extLst>
              <a:ext uri="{FF2B5EF4-FFF2-40B4-BE49-F238E27FC236}">
                <a16:creationId xmlns:a16="http://schemas.microsoft.com/office/drawing/2014/main" id="{C58D50CD-292A-D011-C228-482E0BB67C0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D15B6AA-2231-8B23-D177-40E3BEA73B47}"/>
              </a:ext>
            </a:extLst>
          </p:cNvPr>
          <p:cNvSpPr>
            <a:spLocks noGrp="1"/>
          </p:cNvSpPr>
          <p:nvPr>
            <p:ph type="sldNum" sz="quarter" idx="12"/>
          </p:nvPr>
        </p:nvSpPr>
        <p:spPr/>
        <p:txBody>
          <a:bodyPr/>
          <a:lstStyle/>
          <a:p>
            <a:fld id="{CFC59D4E-B72F-402A-A912-E0C1CF03B5A8}" type="slidenum">
              <a:rPr lang="en-US" smtClean="0"/>
              <a:t>‹#›</a:t>
            </a:fld>
            <a:endParaRPr lang="en-US"/>
          </a:p>
        </p:txBody>
      </p:sp>
    </p:spTree>
    <p:extLst>
      <p:ext uri="{BB962C8B-B14F-4D97-AF65-F5344CB8AC3E}">
        <p14:creationId xmlns:p14="http://schemas.microsoft.com/office/powerpoint/2010/main" val="1166490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4A436-2FB4-CAEB-264F-158E6CF3DE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E5D06E9-C28E-5E63-7665-0E291F2EAE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D919E1-8674-E34F-F500-9F59E7DE11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48DD46-FB01-D275-19D0-6282C0301004}"/>
              </a:ext>
            </a:extLst>
          </p:cNvPr>
          <p:cNvSpPr>
            <a:spLocks noGrp="1"/>
          </p:cNvSpPr>
          <p:nvPr>
            <p:ph type="dt" sz="half" idx="10"/>
          </p:nvPr>
        </p:nvSpPr>
        <p:spPr/>
        <p:txBody>
          <a:bodyPr/>
          <a:lstStyle/>
          <a:p>
            <a:fld id="{649B2045-E663-48D8-AFE8-71C6B4464FFD}" type="datetimeFigureOut">
              <a:rPr lang="en-US" smtClean="0"/>
              <a:t>6/20/2022</a:t>
            </a:fld>
            <a:endParaRPr lang="en-US"/>
          </a:p>
        </p:txBody>
      </p:sp>
      <p:sp>
        <p:nvSpPr>
          <p:cNvPr id="6" name="Footer Placeholder 5">
            <a:extLst>
              <a:ext uri="{FF2B5EF4-FFF2-40B4-BE49-F238E27FC236}">
                <a16:creationId xmlns:a16="http://schemas.microsoft.com/office/drawing/2014/main" id="{E2877DB9-C762-4505-FF1B-00A62E47B9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3832C9-38C3-4DCD-57AD-3A277BB73DE8}"/>
              </a:ext>
            </a:extLst>
          </p:cNvPr>
          <p:cNvSpPr>
            <a:spLocks noGrp="1"/>
          </p:cNvSpPr>
          <p:nvPr>
            <p:ph type="sldNum" sz="quarter" idx="12"/>
          </p:nvPr>
        </p:nvSpPr>
        <p:spPr/>
        <p:txBody>
          <a:bodyPr/>
          <a:lstStyle/>
          <a:p>
            <a:fld id="{CFC59D4E-B72F-402A-A912-E0C1CF03B5A8}" type="slidenum">
              <a:rPr lang="en-US" smtClean="0"/>
              <a:t>‹#›</a:t>
            </a:fld>
            <a:endParaRPr lang="en-US"/>
          </a:p>
        </p:txBody>
      </p:sp>
    </p:spTree>
    <p:extLst>
      <p:ext uri="{BB962C8B-B14F-4D97-AF65-F5344CB8AC3E}">
        <p14:creationId xmlns:p14="http://schemas.microsoft.com/office/powerpoint/2010/main" val="516856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1BB43-1CBA-9716-2DE8-C6529E77DA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2CA613C-5B77-53B0-76D6-E069E77084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ADFBC20-65E6-5406-A705-A44B0AE454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E3A7F9-31BF-A72A-D0AE-7C001C3CB6FC}"/>
              </a:ext>
            </a:extLst>
          </p:cNvPr>
          <p:cNvSpPr>
            <a:spLocks noGrp="1"/>
          </p:cNvSpPr>
          <p:nvPr>
            <p:ph type="dt" sz="half" idx="10"/>
          </p:nvPr>
        </p:nvSpPr>
        <p:spPr/>
        <p:txBody>
          <a:bodyPr/>
          <a:lstStyle/>
          <a:p>
            <a:fld id="{649B2045-E663-48D8-AFE8-71C6B4464FFD}" type="datetimeFigureOut">
              <a:rPr lang="en-US" smtClean="0"/>
              <a:t>6/20/2022</a:t>
            </a:fld>
            <a:endParaRPr lang="en-US"/>
          </a:p>
        </p:txBody>
      </p:sp>
      <p:sp>
        <p:nvSpPr>
          <p:cNvPr id="6" name="Footer Placeholder 5">
            <a:extLst>
              <a:ext uri="{FF2B5EF4-FFF2-40B4-BE49-F238E27FC236}">
                <a16:creationId xmlns:a16="http://schemas.microsoft.com/office/drawing/2014/main" id="{5939F9D5-543A-99BC-E6FF-CE208A2DBB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1C3E78-BB86-A3BE-84DE-EFEED7838789}"/>
              </a:ext>
            </a:extLst>
          </p:cNvPr>
          <p:cNvSpPr>
            <a:spLocks noGrp="1"/>
          </p:cNvSpPr>
          <p:nvPr>
            <p:ph type="sldNum" sz="quarter" idx="12"/>
          </p:nvPr>
        </p:nvSpPr>
        <p:spPr/>
        <p:txBody>
          <a:bodyPr/>
          <a:lstStyle/>
          <a:p>
            <a:fld id="{CFC59D4E-B72F-402A-A912-E0C1CF03B5A8}" type="slidenum">
              <a:rPr lang="en-US" smtClean="0"/>
              <a:t>‹#›</a:t>
            </a:fld>
            <a:endParaRPr lang="en-US"/>
          </a:p>
        </p:txBody>
      </p:sp>
    </p:spTree>
    <p:extLst>
      <p:ext uri="{BB962C8B-B14F-4D97-AF65-F5344CB8AC3E}">
        <p14:creationId xmlns:p14="http://schemas.microsoft.com/office/powerpoint/2010/main" val="2847913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518AAB-1C51-0770-7B27-68B3B2BD24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F6C4EB-9FF5-C6F3-D7B7-7F25D8C70A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A5FB98-5712-2F8B-5CFD-A697851F7E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9B2045-E663-48D8-AFE8-71C6B4464FFD}" type="datetimeFigureOut">
              <a:rPr lang="en-US" smtClean="0"/>
              <a:t>6/20/2022</a:t>
            </a:fld>
            <a:endParaRPr lang="en-US"/>
          </a:p>
        </p:txBody>
      </p:sp>
      <p:sp>
        <p:nvSpPr>
          <p:cNvPr id="5" name="Footer Placeholder 4">
            <a:extLst>
              <a:ext uri="{FF2B5EF4-FFF2-40B4-BE49-F238E27FC236}">
                <a16:creationId xmlns:a16="http://schemas.microsoft.com/office/drawing/2014/main" id="{61FF14B6-2A89-ABF8-26AC-963D6FCF24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71C9BDE-80E7-4286-FDEB-FB64330A7F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C59D4E-B72F-402A-A912-E0C1CF03B5A8}" type="slidenum">
              <a:rPr lang="en-US" smtClean="0"/>
              <a:t>‹#›</a:t>
            </a:fld>
            <a:endParaRPr lang="en-US"/>
          </a:p>
        </p:txBody>
      </p:sp>
    </p:spTree>
    <p:extLst>
      <p:ext uri="{BB962C8B-B14F-4D97-AF65-F5344CB8AC3E}">
        <p14:creationId xmlns:p14="http://schemas.microsoft.com/office/powerpoint/2010/main" val="7515304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84111-916C-79EC-3F0A-8FB4AA28E1B4}"/>
              </a:ext>
            </a:extLst>
          </p:cNvPr>
          <p:cNvSpPr>
            <a:spLocks noGrp="1"/>
          </p:cNvSpPr>
          <p:nvPr>
            <p:ph type="ctrTitle"/>
          </p:nvPr>
        </p:nvSpPr>
        <p:spPr/>
        <p:txBody>
          <a:bodyPr/>
          <a:lstStyle/>
          <a:p>
            <a:r>
              <a:rPr lang="en-GB" dirty="0"/>
              <a:t>Knowing our students: The PAS story</a:t>
            </a:r>
            <a:endParaRPr lang="en-US" dirty="0"/>
          </a:p>
        </p:txBody>
      </p:sp>
      <p:sp>
        <p:nvSpPr>
          <p:cNvPr id="3" name="Subtitle 2">
            <a:extLst>
              <a:ext uri="{FF2B5EF4-FFF2-40B4-BE49-F238E27FC236}">
                <a16:creationId xmlns:a16="http://schemas.microsoft.com/office/drawing/2014/main" id="{7198DD05-2BA7-C0D6-44C3-BF0F9431C91D}"/>
              </a:ext>
            </a:extLst>
          </p:cNvPr>
          <p:cNvSpPr>
            <a:spLocks noGrp="1"/>
          </p:cNvSpPr>
          <p:nvPr>
            <p:ph type="subTitle" idx="1"/>
          </p:nvPr>
        </p:nvSpPr>
        <p:spPr/>
        <p:txBody>
          <a:bodyPr/>
          <a:lstStyle/>
          <a:p>
            <a:r>
              <a:rPr lang="en-GB" dirty="0"/>
              <a:t>Iain Arnott (English for Academic Purposes)</a:t>
            </a:r>
          </a:p>
          <a:p>
            <a:r>
              <a:rPr lang="en-GB" dirty="0"/>
              <a:t>Tayo Oluwadare (Academic Skills)</a:t>
            </a:r>
          </a:p>
          <a:p>
            <a:r>
              <a:rPr lang="en-GB" dirty="0"/>
              <a:t>Janis MacCallum (School of Applied Sciences)</a:t>
            </a:r>
            <a:endParaRPr lang="en-US" dirty="0"/>
          </a:p>
        </p:txBody>
      </p:sp>
      <p:pic>
        <p:nvPicPr>
          <p:cNvPr id="44" name="Picture 43">
            <a:extLst>
              <a:ext uri="{FF2B5EF4-FFF2-40B4-BE49-F238E27FC236}">
                <a16:creationId xmlns:a16="http://schemas.microsoft.com/office/drawing/2014/main" id="{F124AF2C-3559-10DE-F4E2-307EA07BA7A9}"/>
              </a:ext>
            </a:extLst>
          </p:cNvPr>
          <p:cNvPicPr>
            <a:picLocks noChangeAspect="1"/>
          </p:cNvPicPr>
          <p:nvPr/>
        </p:nvPicPr>
        <p:blipFill>
          <a:blip r:embed="rId2"/>
          <a:stretch>
            <a:fillRect/>
          </a:stretch>
        </p:blipFill>
        <p:spPr>
          <a:xfrm>
            <a:off x="8541109" y="384487"/>
            <a:ext cx="3416214" cy="1035963"/>
          </a:xfrm>
          <a:prstGeom prst="rect">
            <a:avLst/>
          </a:prstGeom>
        </p:spPr>
      </p:pic>
      <p:pic>
        <p:nvPicPr>
          <p:cNvPr id="46" name="Picture 45">
            <a:extLst>
              <a:ext uri="{FF2B5EF4-FFF2-40B4-BE49-F238E27FC236}">
                <a16:creationId xmlns:a16="http://schemas.microsoft.com/office/drawing/2014/main" id="{B43EB281-D809-E1CE-1F6F-D1A1C4C7594F}"/>
              </a:ext>
            </a:extLst>
          </p:cNvPr>
          <p:cNvPicPr>
            <a:picLocks noChangeAspect="1"/>
          </p:cNvPicPr>
          <p:nvPr/>
        </p:nvPicPr>
        <p:blipFill rotWithShape="1">
          <a:blip r:embed="rId3"/>
          <a:srcRect l="11601" t="10950" r="66016" b="73333"/>
          <a:stretch/>
        </p:blipFill>
        <p:spPr>
          <a:xfrm>
            <a:off x="485775" y="612050"/>
            <a:ext cx="2728913" cy="808400"/>
          </a:xfrm>
          <a:prstGeom prst="rect">
            <a:avLst/>
          </a:prstGeom>
        </p:spPr>
      </p:pic>
    </p:spTree>
    <p:extLst>
      <p:ext uri="{BB962C8B-B14F-4D97-AF65-F5344CB8AC3E}">
        <p14:creationId xmlns:p14="http://schemas.microsoft.com/office/powerpoint/2010/main" val="3193530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8A074-A981-0DE3-837C-2C05D34034F8}"/>
              </a:ext>
            </a:extLst>
          </p:cNvPr>
          <p:cNvSpPr>
            <a:spLocks noGrp="1"/>
          </p:cNvSpPr>
          <p:nvPr>
            <p:ph type="title"/>
          </p:nvPr>
        </p:nvSpPr>
        <p:spPr/>
        <p:txBody>
          <a:bodyPr>
            <a:normAutofit/>
          </a:bodyPr>
          <a:lstStyle/>
          <a:p>
            <a:r>
              <a:rPr lang="en-GB" sz="3600" dirty="0">
                <a:solidFill>
                  <a:srgbClr val="000000"/>
                </a:solidFill>
                <a:latin typeface="Calibri" panose="020F0502020204030204" pitchFamily="34" charset="0"/>
              </a:rPr>
              <a:t>New 2-stage Masters programme for overseas students in the School of Applied Science (SAS). </a:t>
            </a:r>
            <a:endParaRPr lang="en-US" dirty="0"/>
          </a:p>
        </p:txBody>
      </p:sp>
      <p:sp>
        <p:nvSpPr>
          <p:cNvPr id="3" name="Content Placeholder 2">
            <a:extLst>
              <a:ext uri="{FF2B5EF4-FFF2-40B4-BE49-F238E27FC236}">
                <a16:creationId xmlns:a16="http://schemas.microsoft.com/office/drawing/2014/main" id="{D4B1A06B-6487-DC92-ED51-3752685EB1AB}"/>
              </a:ext>
            </a:extLst>
          </p:cNvPr>
          <p:cNvSpPr>
            <a:spLocks noGrp="1"/>
          </p:cNvSpPr>
          <p:nvPr>
            <p:ph idx="1"/>
          </p:nvPr>
        </p:nvSpPr>
        <p:spPr/>
        <p:txBody>
          <a:bodyPr>
            <a:normAutofit fontScale="92500" lnSpcReduction="20000"/>
          </a:bodyPr>
          <a:lstStyle/>
          <a:p>
            <a:pPr marL="0" indent="0" algn="l" rtl="0" fontAlgn="base">
              <a:buNone/>
            </a:pPr>
            <a:r>
              <a:rPr lang="en-GB" b="0" i="0" dirty="0">
                <a:solidFill>
                  <a:srgbClr val="000000"/>
                </a:solidFill>
                <a:effectLst/>
                <a:latin typeface="Calibri" panose="020F0502020204030204" pitchFamily="34" charset="0"/>
              </a:rPr>
              <a:t>History of previous 2 year PAS program: </a:t>
            </a:r>
          </a:p>
          <a:p>
            <a:pPr algn="l" rtl="0" fontAlgn="base">
              <a:buFont typeface="Arial" panose="020B0604020202020204" pitchFamily="34" charset="0"/>
              <a:buChar char="•"/>
            </a:pPr>
            <a:r>
              <a:rPr lang="en-GB" b="0" i="0" dirty="0">
                <a:solidFill>
                  <a:srgbClr val="000000"/>
                </a:solidFill>
                <a:effectLst/>
                <a:latin typeface="Calibri" panose="020F0502020204030204" pitchFamily="34" charset="0"/>
              </a:rPr>
              <a:t>Poor outcomes: results, unhappy students, ACO issues, staff workload.  </a:t>
            </a:r>
          </a:p>
          <a:p>
            <a:pPr algn="l" rtl="0" fontAlgn="base">
              <a:buFont typeface="Arial" panose="020B0604020202020204" pitchFamily="34" charset="0"/>
              <a:buChar char="•"/>
            </a:pPr>
            <a:r>
              <a:rPr lang="en-GB" b="0" i="0" dirty="0">
                <a:solidFill>
                  <a:srgbClr val="000000"/>
                </a:solidFill>
                <a:effectLst/>
                <a:latin typeface="Calibri" panose="020F0502020204030204" pitchFamily="34" charset="0"/>
              </a:rPr>
              <a:t>High rate of intervention: specialised pastoral support in place, but little used. </a:t>
            </a:r>
          </a:p>
          <a:p>
            <a:pPr marL="0" indent="0" algn="l" rtl="0" fontAlgn="base">
              <a:buNone/>
            </a:pPr>
            <a:endParaRPr lang="en-GB" dirty="0">
              <a:solidFill>
                <a:srgbClr val="000000"/>
              </a:solidFill>
              <a:latin typeface="Calibri" panose="020F0502020204030204" pitchFamily="34" charset="0"/>
            </a:endParaRPr>
          </a:p>
          <a:p>
            <a:pPr marL="0" indent="0" algn="l" rtl="0" fontAlgn="base">
              <a:buNone/>
            </a:pPr>
            <a:r>
              <a:rPr lang="en-GB" b="0" i="0" dirty="0">
                <a:solidFill>
                  <a:srgbClr val="000000"/>
                </a:solidFill>
                <a:effectLst/>
                <a:latin typeface="Calibri" panose="020F0502020204030204" pitchFamily="34" charset="0"/>
              </a:rPr>
              <a:t>New approach: </a:t>
            </a:r>
          </a:p>
          <a:p>
            <a:pPr algn="l" rtl="0" fontAlgn="base">
              <a:buFont typeface="Arial" panose="020B0604020202020204" pitchFamily="34" charset="0"/>
              <a:buChar char="•"/>
            </a:pPr>
            <a:r>
              <a:rPr lang="en-GB" b="0" i="0" dirty="0">
                <a:solidFill>
                  <a:srgbClr val="000000"/>
                </a:solidFill>
                <a:effectLst/>
                <a:latin typeface="Calibri" panose="020F0502020204030204" pitchFamily="34" charset="0"/>
              </a:rPr>
              <a:t>2-stage, 2 year MSc programme.  </a:t>
            </a:r>
          </a:p>
          <a:p>
            <a:pPr algn="l" rtl="0" fontAlgn="base">
              <a:buFont typeface="Arial" panose="020B0604020202020204" pitchFamily="34" charset="0"/>
              <a:buChar char="•"/>
            </a:pPr>
            <a:r>
              <a:rPr lang="en-GB" b="0" i="0" dirty="0">
                <a:solidFill>
                  <a:srgbClr val="000000"/>
                </a:solidFill>
                <a:effectLst/>
                <a:latin typeface="Calibri" panose="020F0502020204030204" pitchFamily="34" charset="0"/>
              </a:rPr>
              <a:t>Stage 1: 6 UG level modules: 3 modules topic specific, 3 based on general skills.  </a:t>
            </a:r>
          </a:p>
          <a:p>
            <a:pPr algn="l" rtl="0" fontAlgn="base">
              <a:buFont typeface="Arial" panose="020B0604020202020204" pitchFamily="34" charset="0"/>
              <a:buChar char="•"/>
            </a:pPr>
            <a:r>
              <a:rPr lang="en-GB" b="0" i="0" dirty="0">
                <a:solidFill>
                  <a:srgbClr val="000000"/>
                </a:solidFill>
                <a:effectLst/>
                <a:latin typeface="Calibri" panose="020F0502020204030204" pitchFamily="34" charset="0"/>
              </a:rPr>
              <a:t>First intake January 2022 – Students have now completed first half of stage 1.  </a:t>
            </a:r>
          </a:p>
          <a:p>
            <a:endParaRPr lang="en-US" dirty="0"/>
          </a:p>
        </p:txBody>
      </p:sp>
    </p:spTree>
    <p:extLst>
      <p:ext uri="{BB962C8B-B14F-4D97-AF65-F5344CB8AC3E}">
        <p14:creationId xmlns:p14="http://schemas.microsoft.com/office/powerpoint/2010/main" val="3998479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A5048-13E7-5142-3122-6DD236A907F8}"/>
              </a:ext>
            </a:extLst>
          </p:cNvPr>
          <p:cNvSpPr>
            <a:spLocks noGrp="1"/>
          </p:cNvSpPr>
          <p:nvPr>
            <p:ph type="title"/>
          </p:nvPr>
        </p:nvSpPr>
        <p:spPr>
          <a:xfrm>
            <a:off x="838200" y="365126"/>
            <a:ext cx="10515600" cy="1011854"/>
          </a:xfrm>
        </p:spPr>
        <p:txBody>
          <a:bodyPr/>
          <a:lstStyle/>
          <a:p>
            <a:r>
              <a:rPr lang="en-GB" dirty="0"/>
              <a:t>Expectations and Outcomes</a:t>
            </a:r>
            <a:endParaRPr lang="en-US" dirty="0"/>
          </a:p>
        </p:txBody>
      </p:sp>
      <p:sp>
        <p:nvSpPr>
          <p:cNvPr id="3" name="Content Placeholder 2">
            <a:extLst>
              <a:ext uri="{FF2B5EF4-FFF2-40B4-BE49-F238E27FC236}">
                <a16:creationId xmlns:a16="http://schemas.microsoft.com/office/drawing/2014/main" id="{2687A5C2-0DD1-7953-DD63-315C10FB3F63}"/>
              </a:ext>
            </a:extLst>
          </p:cNvPr>
          <p:cNvSpPr>
            <a:spLocks noGrp="1"/>
          </p:cNvSpPr>
          <p:nvPr>
            <p:ph idx="1"/>
          </p:nvPr>
        </p:nvSpPr>
        <p:spPr>
          <a:xfrm>
            <a:off x="838200" y="1376980"/>
            <a:ext cx="10515600" cy="4799983"/>
          </a:xfrm>
        </p:spPr>
        <p:txBody>
          <a:bodyPr>
            <a:normAutofit/>
          </a:bodyPr>
          <a:lstStyle/>
          <a:p>
            <a:pPr algn="l" rtl="0" fontAlgn="base">
              <a:buFont typeface="Arial" panose="020B0604020202020204" pitchFamily="34" charset="0"/>
              <a:buChar char="•"/>
            </a:pPr>
            <a:r>
              <a:rPr lang="en-GB" sz="2400" b="0" i="0" dirty="0">
                <a:solidFill>
                  <a:srgbClr val="000000"/>
                </a:solidFill>
                <a:effectLst/>
                <a:latin typeface="Calibri" panose="020F0502020204030204" pitchFamily="34" charset="0"/>
              </a:rPr>
              <a:t>Expectations of the students at MSc level are traditionally explained clearly during induction, however these are frequently not met. New programme has been designed to bring the expectations of staff and students closer together.  </a:t>
            </a:r>
          </a:p>
          <a:p>
            <a:pPr marL="0" indent="0" algn="l" rtl="0" fontAlgn="base">
              <a:buNone/>
            </a:pPr>
            <a:r>
              <a:rPr lang="en-GB" sz="2400" b="0" i="0" dirty="0">
                <a:solidFill>
                  <a:srgbClr val="000000"/>
                </a:solidFill>
                <a:effectLst/>
                <a:latin typeface="Calibri" panose="020F0502020204030204" pitchFamily="34" charset="0"/>
              </a:rPr>
              <a:t>Example module: </a:t>
            </a:r>
          </a:p>
          <a:p>
            <a:pPr algn="l" rtl="0" fontAlgn="base">
              <a:buFont typeface="Arial" panose="020B0604020202020204" pitchFamily="34" charset="0"/>
              <a:buChar char="•"/>
            </a:pPr>
            <a:r>
              <a:rPr lang="en-GB" sz="2400" b="0" i="0" dirty="0">
                <a:solidFill>
                  <a:srgbClr val="000000"/>
                </a:solidFill>
                <a:effectLst/>
                <a:latin typeface="Calibri" panose="020F0502020204030204" pitchFamily="34" charset="0"/>
              </a:rPr>
              <a:t>Professional Practice 1 is delivered by SAS in cooperation with Academic Skills (AS), English for Professional Purposes (EAP) and Information Services (IS) </a:t>
            </a:r>
          </a:p>
          <a:p>
            <a:pPr fontAlgn="base"/>
            <a:r>
              <a:rPr lang="en-GB" sz="2400" b="0" i="0" dirty="0">
                <a:solidFill>
                  <a:srgbClr val="000000"/>
                </a:solidFill>
                <a:effectLst/>
                <a:latin typeface="Calibri" panose="020F0502020204030204" pitchFamily="34" charset="0"/>
              </a:rPr>
              <a:t>Focuses on general academic skills with specific application: literature searching and review, critical thinking, writing, referencing and reflection.  </a:t>
            </a:r>
          </a:p>
          <a:p>
            <a:pPr algn="l" rtl="0" fontAlgn="base">
              <a:buFont typeface="Arial" panose="020B0604020202020204" pitchFamily="34" charset="0"/>
              <a:buChar char="•"/>
            </a:pPr>
            <a:r>
              <a:rPr lang="en-GB" sz="2400" b="0" i="0" dirty="0">
                <a:solidFill>
                  <a:srgbClr val="000000"/>
                </a:solidFill>
                <a:effectLst/>
                <a:latin typeface="Calibri" panose="020F0502020204030204" pitchFamily="34" charset="0"/>
              </a:rPr>
              <a:t>Skills related tasks are completed weekly and complied into a portfolio for final assessment.  </a:t>
            </a:r>
          </a:p>
          <a:p>
            <a:pPr algn="l" rtl="0" fontAlgn="base">
              <a:buFont typeface="Arial" panose="020B0604020202020204" pitchFamily="34" charset="0"/>
              <a:buChar char="•"/>
            </a:pPr>
            <a:r>
              <a:rPr lang="en-GB" sz="2400" b="0" i="0" dirty="0">
                <a:solidFill>
                  <a:srgbClr val="000000"/>
                </a:solidFill>
                <a:effectLst/>
                <a:latin typeface="Calibri" panose="020F0502020204030204" pitchFamily="34" charset="0"/>
              </a:rPr>
              <a:t>Outcomes: PP1 results: 36 students: 32 submissions, 4 non-submission: 29 Pass (highest 80%, lowest 51%, mean 62.8%); 2 referred for ACO  </a:t>
            </a:r>
          </a:p>
          <a:p>
            <a:endParaRPr lang="en-US" dirty="0"/>
          </a:p>
        </p:txBody>
      </p:sp>
    </p:spTree>
    <p:extLst>
      <p:ext uri="{BB962C8B-B14F-4D97-AF65-F5344CB8AC3E}">
        <p14:creationId xmlns:p14="http://schemas.microsoft.com/office/powerpoint/2010/main" val="349067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34BA3-47BF-20EA-8F22-C023B53D3C6C}"/>
              </a:ext>
            </a:extLst>
          </p:cNvPr>
          <p:cNvSpPr>
            <a:spLocks noGrp="1"/>
          </p:cNvSpPr>
          <p:nvPr>
            <p:ph type="title"/>
          </p:nvPr>
        </p:nvSpPr>
        <p:spPr/>
        <p:txBody>
          <a:bodyPr/>
          <a:lstStyle/>
          <a:p>
            <a:r>
              <a:rPr lang="en-GB" b="1" dirty="0">
                <a:solidFill>
                  <a:srgbClr val="000000"/>
                </a:solidFill>
                <a:latin typeface="Calibri" panose="020F0502020204030204" pitchFamily="34" charset="0"/>
              </a:rPr>
              <a:t>How is reflection embedded?</a:t>
            </a:r>
            <a:r>
              <a:rPr lang="en-GB" dirty="0">
                <a:solidFill>
                  <a:srgbClr val="000000"/>
                </a:solidFill>
                <a:latin typeface="Calibri" panose="020F0502020204030204" pitchFamily="34" charset="0"/>
              </a:rPr>
              <a:t> </a:t>
            </a:r>
            <a:endParaRPr lang="en-US" dirty="0"/>
          </a:p>
        </p:txBody>
      </p:sp>
      <p:sp>
        <p:nvSpPr>
          <p:cNvPr id="3" name="Content Placeholder 2">
            <a:extLst>
              <a:ext uri="{FF2B5EF4-FFF2-40B4-BE49-F238E27FC236}">
                <a16:creationId xmlns:a16="http://schemas.microsoft.com/office/drawing/2014/main" id="{0211218F-F8E2-32A3-930E-BDE3DC23B79F}"/>
              </a:ext>
            </a:extLst>
          </p:cNvPr>
          <p:cNvSpPr>
            <a:spLocks noGrp="1"/>
          </p:cNvSpPr>
          <p:nvPr>
            <p:ph idx="1"/>
          </p:nvPr>
        </p:nvSpPr>
        <p:spPr>
          <a:xfrm>
            <a:off x="838200" y="1690688"/>
            <a:ext cx="10515600" cy="4486275"/>
          </a:xfrm>
        </p:spPr>
        <p:txBody>
          <a:bodyPr/>
          <a:lstStyle/>
          <a:p>
            <a:pPr fontAlgn="base"/>
            <a:r>
              <a:rPr lang="en-GB" b="0" i="0" dirty="0">
                <a:solidFill>
                  <a:srgbClr val="000000"/>
                </a:solidFill>
                <a:effectLst/>
                <a:latin typeface="Calibri" panose="020F0502020204030204" pitchFamily="34" charset="0"/>
              </a:rPr>
              <a:t>Various tasks related directly to reflection</a:t>
            </a:r>
          </a:p>
          <a:p>
            <a:pPr algn="l" rtl="0" fontAlgn="base"/>
            <a:r>
              <a:rPr lang="en-GB" b="0" i="0" dirty="0">
                <a:solidFill>
                  <a:srgbClr val="000000"/>
                </a:solidFill>
                <a:effectLst/>
                <a:latin typeface="Calibri" panose="020F0502020204030204" pitchFamily="34" charset="0"/>
              </a:rPr>
              <a:t>Weekly feedback provided on portfolio work</a:t>
            </a:r>
          </a:p>
          <a:p>
            <a:pPr algn="l" rtl="0" fontAlgn="base"/>
            <a:r>
              <a:rPr lang="en-GB" dirty="0">
                <a:solidFill>
                  <a:srgbClr val="000000"/>
                </a:solidFill>
                <a:latin typeface="Calibri" panose="020F0502020204030204" pitchFamily="34" charset="0"/>
              </a:rPr>
              <a:t>Members of the teaching team could use personal reflections to drive engagement from the students in order to help their development of this skill.</a:t>
            </a:r>
          </a:p>
          <a:p>
            <a:pPr algn="l" rtl="0" fontAlgn="base"/>
            <a:endParaRPr lang="en-GB" sz="2400" b="1" i="0" dirty="0">
              <a:solidFill>
                <a:srgbClr val="000000"/>
              </a:solidFill>
              <a:effectLst/>
              <a:latin typeface="Calibri" panose="020F0502020204030204" pitchFamily="34" charset="0"/>
            </a:endParaRPr>
          </a:p>
          <a:p>
            <a:pPr marL="0" indent="0" algn="l" rtl="0" fontAlgn="base">
              <a:buNone/>
            </a:pPr>
            <a:r>
              <a:rPr lang="en-GB" sz="3600" b="1" i="0" dirty="0">
                <a:solidFill>
                  <a:srgbClr val="000000"/>
                </a:solidFill>
                <a:effectLst/>
                <a:latin typeface="Calibri" panose="020F0502020204030204" pitchFamily="34" charset="0"/>
              </a:rPr>
              <a:t>Student reflections</a:t>
            </a:r>
            <a:r>
              <a:rPr lang="en-GB" sz="3600" b="0" i="0" dirty="0">
                <a:solidFill>
                  <a:srgbClr val="000000"/>
                </a:solidFill>
                <a:effectLst/>
                <a:latin typeface="Calibri" panose="020F0502020204030204" pitchFamily="34" charset="0"/>
              </a:rPr>
              <a:t> </a:t>
            </a:r>
          </a:p>
          <a:p>
            <a:pPr algn="l" rtl="0" fontAlgn="base"/>
            <a:r>
              <a:rPr lang="en-GB" sz="2400" b="0" i="0" dirty="0">
                <a:solidFill>
                  <a:srgbClr val="000000"/>
                </a:solidFill>
                <a:effectLst/>
                <a:latin typeface="Calibri" panose="020F0502020204030204" pitchFamily="34" charset="0"/>
              </a:rPr>
              <a:t>Examples and discussion</a:t>
            </a:r>
            <a:endParaRPr lang="en-GB" sz="3600" b="0" i="0" dirty="0">
              <a:solidFill>
                <a:srgbClr val="000000"/>
              </a:solidFill>
              <a:effectLst/>
              <a:latin typeface="Segoe UI" panose="020B0502040204020203" pitchFamily="34" charset="0"/>
            </a:endParaRPr>
          </a:p>
          <a:p>
            <a:endParaRPr lang="en-US" dirty="0"/>
          </a:p>
        </p:txBody>
      </p:sp>
    </p:spTree>
    <p:extLst>
      <p:ext uri="{BB962C8B-B14F-4D97-AF65-F5344CB8AC3E}">
        <p14:creationId xmlns:p14="http://schemas.microsoft.com/office/powerpoint/2010/main" val="194558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3D579-5458-9E25-D044-76DDC395A4F7}"/>
              </a:ext>
            </a:extLst>
          </p:cNvPr>
          <p:cNvSpPr>
            <a:spLocks noGrp="1"/>
          </p:cNvSpPr>
          <p:nvPr>
            <p:ph type="title"/>
          </p:nvPr>
        </p:nvSpPr>
        <p:spPr/>
        <p:txBody>
          <a:bodyPr>
            <a:normAutofit/>
          </a:bodyPr>
          <a:lstStyle/>
          <a:p>
            <a:r>
              <a:rPr lang="en-GB" b="1" dirty="0">
                <a:solidFill>
                  <a:srgbClr val="000000"/>
                </a:solidFill>
                <a:latin typeface="Calibri" panose="020F0502020204030204" pitchFamily="34" charset="0"/>
              </a:rPr>
              <a:t>Teacher reflections</a:t>
            </a:r>
            <a:endParaRPr lang="en-US" dirty="0"/>
          </a:p>
        </p:txBody>
      </p:sp>
      <p:sp>
        <p:nvSpPr>
          <p:cNvPr id="3" name="Content Placeholder 2">
            <a:extLst>
              <a:ext uri="{FF2B5EF4-FFF2-40B4-BE49-F238E27FC236}">
                <a16:creationId xmlns:a16="http://schemas.microsoft.com/office/drawing/2014/main" id="{380E9055-FB4B-B548-907A-559A92C76D25}"/>
              </a:ext>
            </a:extLst>
          </p:cNvPr>
          <p:cNvSpPr>
            <a:spLocks noGrp="1"/>
          </p:cNvSpPr>
          <p:nvPr>
            <p:ph idx="1"/>
          </p:nvPr>
        </p:nvSpPr>
        <p:spPr/>
        <p:txBody>
          <a:bodyPr/>
          <a:lstStyle/>
          <a:p>
            <a:pPr algn="l" rtl="0" fontAlgn="base">
              <a:buFont typeface="Arial" panose="020B0604020202020204" pitchFamily="34" charset="0"/>
              <a:buChar char="•"/>
            </a:pPr>
            <a:r>
              <a:rPr lang="en-GB" b="0" i="0" dirty="0">
                <a:solidFill>
                  <a:srgbClr val="000000"/>
                </a:solidFill>
                <a:effectLst/>
                <a:latin typeface="Calibri" panose="020F0502020204030204" pitchFamily="34" charset="0"/>
              </a:rPr>
              <a:t>Interdepartmental cooperation: closer ties between SAS, IS, AS and EAP. </a:t>
            </a:r>
          </a:p>
          <a:p>
            <a:pPr algn="l" rtl="0" fontAlgn="base">
              <a:buFont typeface="Arial" panose="020B0604020202020204" pitchFamily="34" charset="0"/>
              <a:buChar char="•"/>
            </a:pPr>
            <a:r>
              <a:rPr lang="en-GB" b="0" i="0" dirty="0">
                <a:solidFill>
                  <a:srgbClr val="000000"/>
                </a:solidFill>
                <a:effectLst/>
                <a:latin typeface="Calibri" panose="020F0502020204030204" pitchFamily="34" charset="0"/>
              </a:rPr>
              <a:t>More contract with students: lessons, tutorials, and conversations outside of class times.  </a:t>
            </a:r>
          </a:p>
          <a:p>
            <a:pPr algn="l" rtl="0" fontAlgn="base">
              <a:buFont typeface="Arial" panose="020B0604020202020204" pitchFamily="34" charset="0"/>
              <a:buChar char="•"/>
            </a:pPr>
            <a:r>
              <a:rPr lang="en-GB" b="0" i="0" dirty="0">
                <a:solidFill>
                  <a:srgbClr val="000000"/>
                </a:solidFill>
                <a:effectLst/>
                <a:latin typeface="Calibri" panose="020F0502020204030204" pitchFamily="34" charset="0"/>
              </a:rPr>
              <a:t>Easier intervention in student issues, and more reactive to student needs.  </a:t>
            </a:r>
          </a:p>
          <a:p>
            <a:endParaRPr lang="en-US" dirty="0"/>
          </a:p>
        </p:txBody>
      </p:sp>
    </p:spTree>
    <p:extLst>
      <p:ext uri="{BB962C8B-B14F-4D97-AF65-F5344CB8AC3E}">
        <p14:creationId xmlns:p14="http://schemas.microsoft.com/office/powerpoint/2010/main" val="27849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2745" b="4127"/>
          <a:stretch/>
        </p:blipFill>
        <p:spPr>
          <a:xfrm>
            <a:off x="0" y="-13778"/>
            <a:ext cx="12192001" cy="6871673"/>
          </a:xfrm>
          <a:prstGeom prst="rect">
            <a:avLst/>
          </a:prstGeom>
        </p:spPr>
      </p:pic>
    </p:spTree>
    <p:extLst>
      <p:ext uri="{BB962C8B-B14F-4D97-AF65-F5344CB8AC3E}">
        <p14:creationId xmlns:p14="http://schemas.microsoft.com/office/powerpoint/2010/main" val="668140927"/>
      </p:ext>
    </p:extLst>
  </p:cSld>
  <p:clrMapOvr>
    <a:masterClrMapping/>
  </p:clrMapOvr>
  <p:transition spd="me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DA656F5F3B64C4F9B825DCB0AE0F2B4" ma:contentTypeVersion="8" ma:contentTypeDescription="Create a new document." ma:contentTypeScope="" ma:versionID="f18ced43cbf281d1f59fbe029816f9ab">
  <xsd:schema xmlns:xsd="http://www.w3.org/2001/XMLSchema" xmlns:xs="http://www.w3.org/2001/XMLSchema" xmlns:p="http://schemas.microsoft.com/office/2006/metadata/properties" xmlns:ns2="fd466ab4-90e9-4705-921e-7d45d1304b48" xmlns:ns3="ce1cdb92-5adb-48e6-a076-5cd57627e0b8" targetNamespace="http://schemas.microsoft.com/office/2006/metadata/properties" ma:root="true" ma:fieldsID="4c217bcdfe2d010048f0328bb4f9294f" ns2:_="" ns3:_="">
    <xsd:import namespace="fd466ab4-90e9-4705-921e-7d45d1304b48"/>
    <xsd:import namespace="ce1cdb92-5adb-48e6-a076-5cd57627e0b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466ab4-90e9-4705-921e-7d45d1304b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1cdb92-5adb-48e6-a076-5cd57627e0b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0E81406-A078-41CF-80D7-F3FFFA7D256B}">
  <ds:schemaRefs>
    <ds:schemaRef ds:uri="http://schemas.microsoft.com/office/2006/metadata/contentType"/>
    <ds:schemaRef ds:uri="http://schemas.microsoft.com/office/2006/metadata/properties/metaAttributes"/>
    <ds:schemaRef ds:uri="http://www.w3.org/2000/xmlns/"/>
    <ds:schemaRef ds:uri="http://www.w3.org/2001/XMLSchema"/>
    <ds:schemaRef ds:uri="fd466ab4-90e9-4705-921e-7d45d1304b48"/>
    <ds:schemaRef ds:uri="ce1cdb92-5adb-48e6-a076-5cd57627e0b8"/>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14F1CC5-92C1-42B7-B333-042BDD4F472F}">
  <ds:schemaRefs>
    <ds:schemaRef ds:uri="http://schemas.microsoft.com/office/2006/metadata/properties"/>
    <ds:schemaRef ds:uri="http://www.w3.org/XML/1998/namespace"/>
    <ds:schemaRef ds:uri="http://schemas.microsoft.com/office/2006/documentManagement/types"/>
    <ds:schemaRef ds:uri="ce1cdb92-5adb-48e6-a076-5cd57627e0b8"/>
    <ds:schemaRef ds:uri="http://schemas.openxmlformats.org/package/2006/metadata/core-properties"/>
    <ds:schemaRef ds:uri="fd466ab4-90e9-4705-921e-7d45d1304b48"/>
    <ds:schemaRef ds:uri="http://purl.org/dc/terms/"/>
    <ds:schemaRef ds:uri="http://schemas.microsoft.com/office/infopath/2007/PartnerControls"/>
    <ds:schemaRef ds:uri="http://purl.org/dc/dcmitype/"/>
    <ds:schemaRef ds:uri="http://purl.org/dc/elements/1.1/"/>
  </ds:schemaRefs>
</ds:datastoreItem>
</file>

<file path=customXml/itemProps3.xml><?xml version="1.0" encoding="utf-8"?>
<ds:datastoreItem xmlns:ds="http://schemas.openxmlformats.org/officeDocument/2006/customXml" ds:itemID="{18B62A35-4FF2-48E4-8AE0-A94968415F6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TotalTime>
  <Words>527</Words>
  <Application>Microsoft Office PowerPoint</Application>
  <PresentationFormat>Widescreen</PresentationFormat>
  <Paragraphs>42</Paragraphs>
  <Slides>6</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Segoe UI</vt:lpstr>
      <vt:lpstr>Times New Roman</vt:lpstr>
      <vt:lpstr>Office Theme</vt:lpstr>
      <vt:lpstr>Knowing our students: The PAS story</vt:lpstr>
      <vt:lpstr>New 2-stage Masters programme for overseas students in the School of Applied Science (SAS). </vt:lpstr>
      <vt:lpstr>Expectations and Outcomes</vt:lpstr>
      <vt:lpstr>How is reflection embedded? </vt:lpstr>
      <vt:lpstr>Teacher reflections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Knowing our students: The PAS story</dc:title>
  <dc:creator>MacCallum, Janis</dc:creator>
  <cp:lastModifiedBy>Coleman, Claire</cp:lastModifiedBy>
  <cp:revision>3</cp:revision>
  <dcterms:created xsi:type="dcterms:W3CDTF">2022-06-15T15:50:32Z</dcterms:created>
  <dcterms:modified xsi:type="dcterms:W3CDTF">2022-06-20T19:02:40Z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0x0101007DA656F5F3B64C4F9B825DCB0AE0F2B4</vt:lpwstr>
  </property>
</Properties>
</file>