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1" r:id="rId4"/>
    <p:sldId id="260" r:id="rId5"/>
    <p:sldId id="264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FD5D8-FF0F-4074-89EB-C29EAFA2FE8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7B069-1898-4F41-AC95-4C16FF9668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1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point in access – point in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7B069-1898-4F41-AC95-4C16FF9668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3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40C6-5B97-7105-1F5A-8CF3F7F3D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0682D-EEFF-9F61-FEC7-6CEE04DFC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9FC62-97F2-D2B1-EC45-96EC6D4A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DA5E-6D46-13A2-D648-D188AA30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13FF-F6DB-ACAC-11E4-9970449F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7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C86D-0BC4-0877-C25C-DFC5AB9E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585BE-371B-8D1D-2FA8-ED418FD4A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0107-FCCE-2CB7-2164-08360F59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3A306-BD44-5C8E-F889-50478225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C26F8-BD98-F3A1-5D47-AED1FE4B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1EF1B-9164-DACF-0946-81F80B034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D655E-DAB2-5876-7F95-0230DB113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E8AA6-B87C-13D2-570F-D53BB09A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92BA-ABF0-6C8A-F8CF-25717AF7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D284-A377-060F-6369-87DD031A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57D1-C0F1-255B-3046-8F664382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1E0B-F6A4-DA9D-1CDA-4B820759A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F9763-8803-42E1-B980-CD690DD3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7C44-1966-8E75-611B-99F3229A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06D7-3B91-40B2-5E8E-85EC8EA4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2EB3-65CD-CB7B-DE83-2A730068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41C9C-FF55-58C3-F8DE-4B72A3BE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9D73-91B3-A730-6E49-2E7D8186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96A50-636E-4501-184C-07C15528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4A999-367C-7BAA-C386-D68AD86C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1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D66D-25BC-101E-9097-EB4539E3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9690-C72E-382F-1C7D-64813AB1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21AA8-440B-55BE-4B4E-8B112BACF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9A84A-8B2E-D5D1-17FE-CFF15FDD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AC7B-8AF5-8432-BC20-BE89A09F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94CDA-4D98-6A77-7473-4F544CFC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7327-6498-1141-69D5-C87F5302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1AFD1-DED1-6CE6-9F42-BDF23BC3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91B6C-11E3-23D0-5EAF-D8254EDA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89F30-FCEC-ED72-CA69-8E4A52D83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FC566-548F-92CE-00EE-F5259BA7B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98C47-5008-AE08-5F03-E30D5605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A5846-15A2-17C6-B0D0-1D89B0FD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29A4F-EF28-BA09-A559-D6159534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6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151C-FB1E-48C6-66BD-675DD420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6F49-D55B-B20F-AB71-8A8D3142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9A5BE-3FBC-13DB-5858-85E842C5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66E99-2C45-723D-AEAE-CD3AA466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561F3-66C8-91A2-BDE3-F4BD4305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F5084-D719-5340-6FE5-845A7BD8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78A57-3E19-C999-F844-8DDD98AC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7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929D-3A14-FF7C-3099-F81C5B63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00D6-7F41-7FBA-86E1-CE80D808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9FB71-F4F7-C949-F656-D096D3A55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5C729-8A8D-3EDC-B3BE-EBA8D2F8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6EE1E-AD66-15AF-8B5B-3DAEAF8C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EE984-E3A1-20CE-4B4F-39FF4073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0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7218-82A9-F6B4-2314-96DB4A37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E8FB0-C42D-C303-B850-349E50454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2E0F0-B156-AB99-8127-588A23D1D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EF443-1ABF-83C5-026B-46F4151B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16697-F671-F73D-DE83-00ED5148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F58DB-323C-D4DD-698A-1163EFD3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7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E9FBE-5FFE-7BB0-CA01-BB467D7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06685-AAC1-0A6E-C683-35F135081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39571-B44D-4B71-5706-5E14CB7C2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5A07-4669-4CEC-A7B4-2F2D710CBDD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5B112-68C4-8BFB-744F-94419A169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8F56-7A2D-DBA1-036C-02D3FD890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26F5-AC2F-401C-B70D-B63322CCE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clarebrown2/picturing-learning-baz6uirsftdbgbzh/slidesho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7FD3-77AB-F241-873F-E0C26173239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Unlocking the Door to HE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655F-37E8-E47F-5AC7-431273B4B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D8B99-2028-8CB9-35B4-113A28D1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2058423"/>
            <a:ext cx="10631384" cy="319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DEB61-5EC4-1DCE-9A73-054A402B518F}"/>
              </a:ext>
            </a:extLst>
          </p:cNvPr>
          <p:cNvSpPr txBox="1"/>
          <p:nvPr/>
        </p:nvSpPr>
        <p:spPr>
          <a:xfrm>
            <a:off x="4741847" y="5715298"/>
            <a:ext cx="2708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 Clare Brown</a:t>
            </a:r>
          </a:p>
          <a:p>
            <a:pPr algn="ctr"/>
            <a:r>
              <a:rPr lang="en-US" dirty="0"/>
              <a:t>Access &amp; Skills Coordinator</a:t>
            </a:r>
          </a:p>
          <a:p>
            <a:pPr algn="ctr"/>
            <a:r>
              <a:rPr lang="en-US" dirty="0"/>
              <a:t>University of Glasgow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81225-33BE-86EA-2935-BD371B3E1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5875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0EE16-8519-B217-92B0-855920BA878D}"/>
              </a:ext>
            </a:extLst>
          </p:cNvPr>
          <p:cNvSpPr txBox="1"/>
          <p:nvPr/>
        </p:nvSpPr>
        <p:spPr>
          <a:xfrm>
            <a:off x="3790122" y="4926577"/>
            <a:ext cx="777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Anonymous Access student contribution, ‘Picturing Learning’ Padlet board, 2022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41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8697-7BDF-F875-E548-8A2FE2A6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95233-DBAB-F947-960D-3ED0A637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7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40D6-649A-6A77-9009-4C82DB5C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0343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Did we need an ‘academic skills’ module?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25B63-1FE6-9DDC-4D37-2A818034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902" y="2258047"/>
            <a:ext cx="1479342" cy="823912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YES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B293-A732-E5B1-BD3C-7F6A52B35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109913"/>
            <a:ext cx="5157787" cy="3684588"/>
          </a:xfrm>
        </p:spPr>
        <p:txBody>
          <a:bodyPr/>
          <a:lstStyle/>
          <a:p>
            <a:r>
              <a:rPr lang="en-US" dirty="0"/>
              <a:t>SWAP</a:t>
            </a:r>
          </a:p>
          <a:p>
            <a:r>
              <a:rPr lang="en-US" dirty="0"/>
              <a:t>Summer School</a:t>
            </a:r>
          </a:p>
          <a:p>
            <a:r>
              <a:rPr lang="en-US" dirty="0"/>
              <a:t>Student feedback</a:t>
            </a:r>
          </a:p>
          <a:p>
            <a:r>
              <a:rPr lang="en-US" dirty="0"/>
              <a:t>Retention &amp; success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46179-83B4-4E63-AB65-CE0395A43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03435" y="2258047"/>
            <a:ext cx="1050235" cy="823912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NO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B24EC-2735-CA22-0BFC-23B9CB7A0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917" y="3081959"/>
            <a:ext cx="5183188" cy="3684588"/>
          </a:xfrm>
        </p:spPr>
        <p:txBody>
          <a:bodyPr/>
          <a:lstStyle/>
          <a:p>
            <a:r>
              <a:rPr lang="en-US" dirty="0"/>
              <a:t>Good L1 preparedness</a:t>
            </a:r>
          </a:p>
          <a:p>
            <a:r>
              <a:rPr lang="en-GB" dirty="0"/>
              <a:t>Subject specific better</a:t>
            </a:r>
          </a:p>
          <a:p>
            <a:r>
              <a:rPr lang="en-GB" dirty="0"/>
              <a:t>Extra pressure on </a:t>
            </a:r>
          </a:p>
          <a:p>
            <a:pPr marL="0" indent="0">
              <a:buNone/>
            </a:pPr>
            <a:r>
              <a:rPr lang="en-GB" dirty="0"/>
              <a:t>	p/t students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2D663-CABA-B6B3-A026-3425F091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48" y="4315973"/>
            <a:ext cx="2286319" cy="1562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8F3A6-74DD-86C0-368C-D8FDA43AD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5878291"/>
            <a:ext cx="5849166" cy="390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6F0034-353A-0C30-4379-DA54AA669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587500" cy="71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EDEB0E-A3B0-061D-3AF4-2DF851CAEC3C}"/>
              </a:ext>
            </a:extLst>
          </p:cNvPr>
          <p:cNvSpPr txBox="1"/>
          <p:nvPr/>
        </p:nvSpPr>
        <p:spPr>
          <a:xfrm>
            <a:off x="5867500" y="6268871"/>
            <a:ext cx="615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Anonymous Access student contribution, ‘Picturing Learning’ Padlet board, 2022 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81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E640-3EB8-A77B-A836-04BEEB54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83" y="563907"/>
            <a:ext cx="10848629" cy="166245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‘</a:t>
            </a:r>
            <a:r>
              <a:rPr lang="en-US" b="1" dirty="0"/>
              <a:t>Academic Skills’ course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Access Essentials course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5CE6F-5A21-703F-CA26-278BEC0A8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7545" y="2609505"/>
            <a:ext cx="6782663" cy="3684588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Asynchronous </a:t>
            </a:r>
          </a:p>
          <a:p>
            <a:pPr lvl="1"/>
            <a:r>
              <a:rPr lang="en-US" dirty="0"/>
              <a:t>UofG Summer School</a:t>
            </a:r>
          </a:p>
          <a:p>
            <a:pPr lvl="1"/>
            <a:r>
              <a:rPr lang="en-US" dirty="0"/>
              <a:t>Transition into UG study</a:t>
            </a:r>
            <a:endParaRPr lang="en-US" b="1" dirty="0"/>
          </a:p>
          <a:p>
            <a:pPr lvl="1"/>
            <a:r>
              <a:rPr lang="en-US" dirty="0"/>
              <a:t>Moodle</a:t>
            </a:r>
          </a:p>
          <a:p>
            <a:pPr lvl="1"/>
            <a:r>
              <a:rPr lang="en-US" dirty="0"/>
              <a:t>Long explanatory  videos</a:t>
            </a:r>
          </a:p>
          <a:p>
            <a:pPr lvl="1"/>
            <a:r>
              <a:rPr lang="en-US" dirty="0"/>
              <a:t>Reflective exercise</a:t>
            </a:r>
            <a:endParaRPr lang="en-US" b="1" dirty="0"/>
          </a:p>
          <a:p>
            <a:pPr lvl="1"/>
            <a:r>
              <a:rPr lang="en-US" dirty="0"/>
              <a:t>Quizzes</a:t>
            </a:r>
            <a:endParaRPr lang="en-US" b="1" dirty="0"/>
          </a:p>
          <a:p>
            <a:pPr lvl="1"/>
            <a:r>
              <a:rPr lang="en-US" dirty="0"/>
              <a:t>Mandatory</a:t>
            </a:r>
            <a:endParaRPr lang="en-GB" b="1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C5D612-27C9-60C1-5A6F-B85FE6C4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3" y="2334335"/>
            <a:ext cx="3524742" cy="37724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EEC04F-5F5F-49A1-F6FD-D7992F18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3" y="563907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3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E640-3EB8-A77B-A836-04BEEB54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83" y="563907"/>
            <a:ext cx="10848629" cy="168717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‘Academic Skills’ course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Access Essentials course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5CE6F-5A21-703F-CA26-278BEC0A8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0464" y="2563159"/>
            <a:ext cx="6782663" cy="3684588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Asynchronous </a:t>
            </a:r>
          </a:p>
          <a:p>
            <a:pPr lvl="1"/>
            <a:r>
              <a:rPr lang="en-US" dirty="0"/>
              <a:t>UofG </a:t>
            </a:r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Summer School </a:t>
            </a:r>
            <a:r>
              <a:rPr lang="en-US" b="1" dirty="0"/>
              <a:t>Access to HE </a:t>
            </a:r>
            <a:r>
              <a:rPr lang="en-US" dirty="0"/>
              <a:t>students</a:t>
            </a:r>
          </a:p>
          <a:p>
            <a:pPr lvl="1"/>
            <a:r>
              <a:rPr lang="en-US" dirty="0"/>
              <a:t>Transition into </a:t>
            </a:r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UG study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/>
              <a:t>HE</a:t>
            </a:r>
          </a:p>
          <a:p>
            <a:pPr lvl="1"/>
            <a:r>
              <a:rPr lang="en-US" dirty="0"/>
              <a:t>Moodle</a:t>
            </a:r>
          </a:p>
          <a:p>
            <a:pPr lvl="1"/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Long explanatory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/>
              <a:t>chunked</a:t>
            </a:r>
            <a:r>
              <a:rPr lang="en-US" dirty="0"/>
              <a:t> videos</a:t>
            </a:r>
          </a:p>
          <a:p>
            <a:pPr lvl="1"/>
            <a:r>
              <a:rPr lang="en-US" dirty="0"/>
              <a:t>Reflective exercise </a:t>
            </a:r>
            <a:r>
              <a:rPr lang="en-US" b="1" dirty="0"/>
              <a:t>+ learning log</a:t>
            </a:r>
          </a:p>
          <a:p>
            <a:pPr lvl="1"/>
            <a:r>
              <a:rPr lang="en-US" dirty="0"/>
              <a:t>Quizzes </a:t>
            </a:r>
            <a:r>
              <a:rPr lang="en-US" b="1" dirty="0"/>
              <a:t>+ other interactive elements</a:t>
            </a:r>
          </a:p>
          <a:p>
            <a:pPr lvl="1"/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Mandatory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/>
              <a:t>optional</a:t>
            </a:r>
            <a:endParaRPr lang="en-GB" b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8257D-989D-7DC6-619C-17B90260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16" y="2563159"/>
            <a:ext cx="3596432" cy="40875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4170B-909A-3380-E6F5-370B3013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3" y="563907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4836-5CEE-A40E-0BD9-BEF4F735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65125"/>
            <a:ext cx="1085008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What went well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ACB33-B353-5949-42B4-8595000D0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9DCDA-F279-CF97-8A45-155A61568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Learning logs</a:t>
            </a:r>
          </a:p>
          <a:p>
            <a:r>
              <a:rPr lang="en-US" dirty="0"/>
              <a:t>Picturing learning</a:t>
            </a:r>
          </a:p>
          <a:p>
            <a:r>
              <a:rPr lang="en-US" dirty="0"/>
              <a:t>Comments on videos</a:t>
            </a:r>
          </a:p>
          <a:p>
            <a:r>
              <a:rPr lang="en-US" dirty="0"/>
              <a:t>Note taking exercise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4D36A-7D4C-2FB8-619E-9C539D6E7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 so well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06050-89C7-C3DE-0206-D918EA0750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minute addition </a:t>
            </a:r>
          </a:p>
          <a:p>
            <a:r>
              <a:rPr lang="en-US" dirty="0"/>
              <a:t>Optional</a:t>
            </a:r>
          </a:p>
          <a:p>
            <a:pPr lvl="1"/>
            <a:r>
              <a:rPr lang="en-US" dirty="0"/>
              <a:t>Self-selection</a:t>
            </a:r>
          </a:p>
          <a:p>
            <a:pPr lvl="1"/>
            <a:r>
              <a:rPr lang="en-US" dirty="0"/>
              <a:t>Disparity within classes</a:t>
            </a:r>
          </a:p>
          <a:p>
            <a:r>
              <a:rPr lang="en-US" dirty="0"/>
              <a:t>STEM relevant content needed</a:t>
            </a:r>
          </a:p>
          <a:p>
            <a:r>
              <a:rPr lang="en-US" dirty="0"/>
              <a:t>Disconnect between tutors &amp; AE messaging</a:t>
            </a:r>
          </a:p>
          <a:p>
            <a:r>
              <a:rPr lang="en-US" dirty="0"/>
              <a:t>Overall engagement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F3D63-E218-88CE-0163-280EC5386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921CB2-C671-BA02-8474-84E11ADE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84"/>
            <a:ext cx="12192000" cy="561403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87BD6-6C96-00C9-4BB7-A73A238A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6274608"/>
            <a:ext cx="8641080" cy="436534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4"/>
              </a:rPr>
              <a:t>https://padlet.com/clarebrown2/picturing-learning-baz6uirsftdbgbzh/slideshow</a:t>
            </a:r>
            <a:r>
              <a:rPr lang="en-GB" sz="2000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21555C-19C6-D06E-9504-6083360D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7" y="-3455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Picturing learning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63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AFE1-5717-1828-7A25-C1B32CE92F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Topics for exploration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DC0F0-D2E6-CD43-5463-B33088D7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 generic module relevant across disciplines</a:t>
            </a:r>
          </a:p>
          <a:p>
            <a:endParaRPr lang="en-US" dirty="0"/>
          </a:p>
          <a:p>
            <a:r>
              <a:rPr lang="en-US" dirty="0"/>
              <a:t>Signposting a coherent journey </a:t>
            </a:r>
          </a:p>
          <a:p>
            <a:pPr lvl="1"/>
            <a:r>
              <a:rPr lang="en-US" dirty="0"/>
              <a:t>induction – learning development – transition</a:t>
            </a:r>
          </a:p>
          <a:p>
            <a:endParaRPr lang="en-GB" dirty="0"/>
          </a:p>
          <a:p>
            <a:r>
              <a:rPr lang="en-GB" dirty="0"/>
              <a:t>Gauging development of learning – how do they picture it now?</a:t>
            </a:r>
          </a:p>
          <a:p>
            <a:endParaRPr lang="en-US" dirty="0"/>
          </a:p>
          <a:p>
            <a:r>
              <a:rPr lang="en-US" dirty="0"/>
              <a:t>Evaluating impact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840F1-15BF-CFE5-C577-BC96D74B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245</Words>
  <Application>Microsoft Office PowerPoint</Application>
  <PresentationFormat>Widescreen</PresentationFormat>
  <Paragraphs>66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Unlocking the Door to HE</vt:lpstr>
      <vt:lpstr>PowerPoint Presentation</vt:lpstr>
      <vt:lpstr>  Did we need an ‘academic skills’ module?</vt:lpstr>
      <vt:lpstr>   ‘Academic Skills’ course  Access Essentials course </vt:lpstr>
      <vt:lpstr>   ‘Academic Skills’ course  Access Essentials course </vt:lpstr>
      <vt:lpstr> What went well</vt:lpstr>
      <vt:lpstr>Picturing learning activity</vt:lpstr>
      <vt:lpstr>Topics for exploration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the Door to HE</dc:title>
  <dc:creator>Clare Brown</dc:creator>
  <cp:lastModifiedBy>Clare Brown</cp:lastModifiedBy>
  <cp:revision>2</cp:revision>
  <dcterms:created xsi:type="dcterms:W3CDTF">2023-05-24T17:47:49Z</dcterms:created>
  <dcterms:modified xsi:type="dcterms:W3CDTF">2023-05-25T16:03:37Z</dcterms:modified>
</cp:coreProperties>
</file>