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4988" autoAdjust="0"/>
  </p:normalViewPr>
  <p:slideViewPr>
    <p:cSldViewPr snapToGrid="0">
      <p:cViewPr varScale="1">
        <p:scale>
          <a:sx n="57" d="100"/>
          <a:sy n="57" d="100"/>
        </p:scale>
        <p:origin x="16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7423C6-9187-41FD-9E01-BD1246D97383}" type="doc">
      <dgm:prSet loTypeId="urn:microsoft.com/office/officeart/2005/8/layout/cycle7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A8DE9B8-EABF-44E7-8768-34F0C9D6D77C}">
      <dgm:prSet phldrT="[Text]" custT="1"/>
      <dgm:spPr/>
      <dgm:t>
        <a:bodyPr/>
        <a:lstStyle/>
        <a:p>
          <a:r>
            <a:rPr lang="en-GB" sz="2000" dirty="0" smtClean="0"/>
            <a:t>Methodology</a:t>
          </a:r>
        </a:p>
        <a:p>
          <a:r>
            <a:rPr lang="en-GB" sz="2000" dirty="0" smtClean="0"/>
            <a:t>How do I best do this and </a:t>
          </a:r>
          <a:r>
            <a:rPr lang="en-GB" sz="2000" dirty="0" smtClean="0"/>
            <a:t>why in this way?</a:t>
          </a:r>
          <a:endParaRPr lang="en-GB" sz="2000" dirty="0"/>
        </a:p>
      </dgm:t>
    </dgm:pt>
    <dgm:pt modelId="{783791DC-1B20-47BA-9D7C-1D362EDECCC4}" type="parTrans" cxnId="{E48E8FF9-F03C-4530-81D1-F9824D821134}">
      <dgm:prSet/>
      <dgm:spPr/>
      <dgm:t>
        <a:bodyPr/>
        <a:lstStyle/>
        <a:p>
          <a:endParaRPr lang="en-GB"/>
        </a:p>
      </dgm:t>
    </dgm:pt>
    <dgm:pt modelId="{9BB9D59D-2282-4541-A629-8FF35A9C5C99}" type="sibTrans" cxnId="{E48E8FF9-F03C-4530-81D1-F9824D821134}">
      <dgm:prSet/>
      <dgm:spPr/>
      <dgm:t>
        <a:bodyPr/>
        <a:lstStyle/>
        <a:p>
          <a:endParaRPr lang="en-GB"/>
        </a:p>
      </dgm:t>
    </dgm:pt>
    <dgm:pt modelId="{BCB8B505-1462-4027-BC06-CAF71B237A34}">
      <dgm:prSet phldrT="[Text]" custT="1"/>
      <dgm:spPr/>
      <dgm:t>
        <a:bodyPr/>
        <a:lstStyle/>
        <a:p>
          <a:r>
            <a:rPr lang="en-GB" sz="2000" dirty="0" smtClean="0"/>
            <a:t>Results / Analysis</a:t>
          </a:r>
        </a:p>
        <a:p>
          <a:r>
            <a:rPr lang="en-GB" sz="2000" dirty="0" smtClean="0"/>
            <a:t>What do I find? What does this mean?</a:t>
          </a:r>
          <a:endParaRPr lang="en-GB" sz="2000" dirty="0"/>
        </a:p>
      </dgm:t>
    </dgm:pt>
    <dgm:pt modelId="{DBA0F792-72C3-4A73-A69D-CC9F9F4C702C}" type="parTrans" cxnId="{DD8AA791-14D8-45E3-A6A3-2C1413F4E856}">
      <dgm:prSet/>
      <dgm:spPr/>
      <dgm:t>
        <a:bodyPr/>
        <a:lstStyle/>
        <a:p>
          <a:endParaRPr lang="en-GB"/>
        </a:p>
      </dgm:t>
    </dgm:pt>
    <dgm:pt modelId="{238FD480-7B6A-49D5-923C-31D8EE7CD2F6}" type="sibTrans" cxnId="{DD8AA791-14D8-45E3-A6A3-2C1413F4E856}">
      <dgm:prSet/>
      <dgm:spPr/>
      <dgm:t>
        <a:bodyPr/>
        <a:lstStyle/>
        <a:p>
          <a:endParaRPr lang="en-GB"/>
        </a:p>
      </dgm:t>
    </dgm:pt>
    <dgm:pt modelId="{3D371B41-C3D6-4037-B74C-305F8C3B29C9}">
      <dgm:prSet phldrT="[Text]" custT="1"/>
      <dgm:spPr/>
      <dgm:t>
        <a:bodyPr/>
        <a:lstStyle/>
        <a:p>
          <a:r>
            <a:rPr lang="en-GB" sz="2000" dirty="0" smtClean="0"/>
            <a:t>Research Question</a:t>
          </a:r>
        </a:p>
        <a:p>
          <a:r>
            <a:rPr lang="en-GB" sz="2000" dirty="0" smtClean="0"/>
            <a:t>What do I want to do and </a:t>
          </a:r>
          <a:r>
            <a:rPr lang="en-GB" sz="2000" dirty="0" smtClean="0"/>
            <a:t>why?</a:t>
          </a:r>
          <a:endParaRPr lang="en-GB" sz="1400" dirty="0"/>
        </a:p>
      </dgm:t>
    </dgm:pt>
    <dgm:pt modelId="{EE8B69D3-B6C9-4252-B365-CA0D9B35608A}" type="parTrans" cxnId="{E9F25909-9100-4067-B4BD-46936FE43366}">
      <dgm:prSet/>
      <dgm:spPr/>
      <dgm:t>
        <a:bodyPr/>
        <a:lstStyle/>
        <a:p>
          <a:endParaRPr lang="en-GB"/>
        </a:p>
      </dgm:t>
    </dgm:pt>
    <dgm:pt modelId="{610A748A-DFBD-4FD2-8124-A5BC455B7544}" type="sibTrans" cxnId="{E9F25909-9100-4067-B4BD-46936FE43366}">
      <dgm:prSet/>
      <dgm:spPr/>
      <dgm:t>
        <a:bodyPr/>
        <a:lstStyle/>
        <a:p>
          <a:endParaRPr lang="en-GB"/>
        </a:p>
      </dgm:t>
    </dgm:pt>
    <dgm:pt modelId="{936DEBE1-348D-4B9A-BC27-1A759A58791E}" type="pres">
      <dgm:prSet presAssocID="{CB7423C6-9187-41FD-9E01-BD1246D9738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06D6A7F-1414-47EC-B61F-E74AE687068A}" type="pres">
      <dgm:prSet presAssocID="{BA8DE9B8-EABF-44E7-8768-34F0C9D6D77C}" presName="node" presStyleLbl="node1" presStyleIdx="0" presStyleCnt="3" custScaleX="122520" custScaleY="14352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5478FC7-8548-423F-A0D0-2CF3A69A6123}" type="pres">
      <dgm:prSet presAssocID="{9BB9D59D-2282-4541-A629-8FF35A9C5C99}" presName="sibTrans" presStyleLbl="sibTrans2D1" presStyleIdx="0" presStyleCnt="3"/>
      <dgm:spPr/>
      <dgm:t>
        <a:bodyPr/>
        <a:lstStyle/>
        <a:p>
          <a:endParaRPr lang="en-GB"/>
        </a:p>
      </dgm:t>
    </dgm:pt>
    <dgm:pt modelId="{D3772116-FA54-446C-9D0F-B08DFEEC2706}" type="pres">
      <dgm:prSet presAssocID="{9BB9D59D-2282-4541-A629-8FF35A9C5C99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FB4B0E96-9431-496B-8596-99A44C016440}" type="pres">
      <dgm:prSet presAssocID="{BCB8B505-1462-4027-BC06-CAF71B237A34}" presName="node" presStyleLbl="node1" presStyleIdx="1" presStyleCnt="3" custScaleX="121735" custScaleY="159680" custRadScaleRad="97922" custRadScaleInc="41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BC712A-5278-4019-9035-A9DDE1C249B8}" type="pres">
      <dgm:prSet presAssocID="{238FD480-7B6A-49D5-923C-31D8EE7CD2F6}" presName="sibTrans" presStyleLbl="sibTrans2D1" presStyleIdx="1" presStyleCnt="3"/>
      <dgm:spPr/>
      <dgm:t>
        <a:bodyPr/>
        <a:lstStyle/>
        <a:p>
          <a:endParaRPr lang="en-GB"/>
        </a:p>
      </dgm:t>
    </dgm:pt>
    <dgm:pt modelId="{A9A33B3B-C18F-4E3B-B454-C83BFCA04A8B}" type="pres">
      <dgm:prSet presAssocID="{238FD480-7B6A-49D5-923C-31D8EE7CD2F6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15FB7CCC-3F6D-4DF2-87C7-762B59BAA17B}" type="pres">
      <dgm:prSet presAssocID="{3D371B41-C3D6-4037-B74C-305F8C3B29C9}" presName="node" presStyleLbl="node1" presStyleIdx="2" presStyleCnt="3" custScaleX="111439" custScaleY="15124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DB833E-AFF4-4180-8C0C-4E8D0B47A4A0}" type="pres">
      <dgm:prSet presAssocID="{610A748A-DFBD-4FD2-8124-A5BC455B7544}" presName="sibTrans" presStyleLbl="sibTrans2D1" presStyleIdx="2" presStyleCnt="3"/>
      <dgm:spPr/>
      <dgm:t>
        <a:bodyPr/>
        <a:lstStyle/>
        <a:p>
          <a:endParaRPr lang="en-GB"/>
        </a:p>
      </dgm:t>
    </dgm:pt>
    <dgm:pt modelId="{42A9C2CE-3499-4C9A-9195-1C15CE0219CD}" type="pres">
      <dgm:prSet presAssocID="{610A748A-DFBD-4FD2-8124-A5BC455B7544}" presName="connectorText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7D216FC8-4AE5-4438-9F05-36DB6E16FF38}" type="presOf" srcId="{CB7423C6-9187-41FD-9E01-BD1246D97383}" destId="{936DEBE1-348D-4B9A-BC27-1A759A58791E}" srcOrd="0" destOrd="0" presId="urn:microsoft.com/office/officeart/2005/8/layout/cycle7"/>
    <dgm:cxn modelId="{A9E60F21-BEB3-4B83-8731-D0320C2DAE75}" type="presOf" srcId="{610A748A-DFBD-4FD2-8124-A5BC455B7544}" destId="{42A9C2CE-3499-4C9A-9195-1C15CE0219CD}" srcOrd="1" destOrd="0" presId="urn:microsoft.com/office/officeart/2005/8/layout/cycle7"/>
    <dgm:cxn modelId="{3D2442AD-E6B6-48AF-BCE1-333D30E3057A}" type="presOf" srcId="{238FD480-7B6A-49D5-923C-31D8EE7CD2F6}" destId="{12BC712A-5278-4019-9035-A9DDE1C249B8}" srcOrd="0" destOrd="0" presId="urn:microsoft.com/office/officeart/2005/8/layout/cycle7"/>
    <dgm:cxn modelId="{E9F25909-9100-4067-B4BD-46936FE43366}" srcId="{CB7423C6-9187-41FD-9E01-BD1246D97383}" destId="{3D371B41-C3D6-4037-B74C-305F8C3B29C9}" srcOrd="2" destOrd="0" parTransId="{EE8B69D3-B6C9-4252-B365-CA0D9B35608A}" sibTransId="{610A748A-DFBD-4FD2-8124-A5BC455B7544}"/>
    <dgm:cxn modelId="{E48E8FF9-F03C-4530-81D1-F9824D821134}" srcId="{CB7423C6-9187-41FD-9E01-BD1246D97383}" destId="{BA8DE9B8-EABF-44E7-8768-34F0C9D6D77C}" srcOrd="0" destOrd="0" parTransId="{783791DC-1B20-47BA-9D7C-1D362EDECCC4}" sibTransId="{9BB9D59D-2282-4541-A629-8FF35A9C5C99}"/>
    <dgm:cxn modelId="{8E1BFCDE-68CD-4FF2-987E-0644131225B6}" type="presOf" srcId="{BCB8B505-1462-4027-BC06-CAF71B237A34}" destId="{FB4B0E96-9431-496B-8596-99A44C016440}" srcOrd="0" destOrd="0" presId="urn:microsoft.com/office/officeart/2005/8/layout/cycle7"/>
    <dgm:cxn modelId="{DD8AA791-14D8-45E3-A6A3-2C1413F4E856}" srcId="{CB7423C6-9187-41FD-9E01-BD1246D97383}" destId="{BCB8B505-1462-4027-BC06-CAF71B237A34}" srcOrd="1" destOrd="0" parTransId="{DBA0F792-72C3-4A73-A69D-CC9F9F4C702C}" sibTransId="{238FD480-7B6A-49D5-923C-31D8EE7CD2F6}"/>
    <dgm:cxn modelId="{EBE50B93-2D4E-405C-AC39-663E1E57751D}" type="presOf" srcId="{3D371B41-C3D6-4037-B74C-305F8C3B29C9}" destId="{15FB7CCC-3F6D-4DF2-87C7-762B59BAA17B}" srcOrd="0" destOrd="0" presId="urn:microsoft.com/office/officeart/2005/8/layout/cycle7"/>
    <dgm:cxn modelId="{DC491918-7533-4BC1-9AE1-48B8CE7273B4}" type="presOf" srcId="{BA8DE9B8-EABF-44E7-8768-34F0C9D6D77C}" destId="{106D6A7F-1414-47EC-B61F-E74AE687068A}" srcOrd="0" destOrd="0" presId="urn:microsoft.com/office/officeart/2005/8/layout/cycle7"/>
    <dgm:cxn modelId="{28FB5F18-F3C4-475B-9582-D935C3BA2523}" type="presOf" srcId="{9BB9D59D-2282-4541-A629-8FF35A9C5C99}" destId="{95478FC7-8548-423F-A0D0-2CF3A69A6123}" srcOrd="0" destOrd="0" presId="urn:microsoft.com/office/officeart/2005/8/layout/cycle7"/>
    <dgm:cxn modelId="{906E467C-A202-4614-BAE0-E2475A7ACF1A}" type="presOf" srcId="{9BB9D59D-2282-4541-A629-8FF35A9C5C99}" destId="{D3772116-FA54-446C-9D0F-B08DFEEC2706}" srcOrd="1" destOrd="0" presId="urn:microsoft.com/office/officeart/2005/8/layout/cycle7"/>
    <dgm:cxn modelId="{A03A264F-285B-4416-A960-EF1328C5CE14}" type="presOf" srcId="{610A748A-DFBD-4FD2-8124-A5BC455B7544}" destId="{9FDB833E-AFF4-4180-8C0C-4E8D0B47A4A0}" srcOrd="0" destOrd="0" presId="urn:microsoft.com/office/officeart/2005/8/layout/cycle7"/>
    <dgm:cxn modelId="{B9CDD9DC-1CC6-46F4-A2EF-C06BD161C329}" type="presOf" srcId="{238FD480-7B6A-49D5-923C-31D8EE7CD2F6}" destId="{A9A33B3B-C18F-4E3B-B454-C83BFCA04A8B}" srcOrd="1" destOrd="0" presId="urn:microsoft.com/office/officeart/2005/8/layout/cycle7"/>
    <dgm:cxn modelId="{9C6AF618-6264-44D0-8CDB-3948268F0314}" type="presParOf" srcId="{936DEBE1-348D-4B9A-BC27-1A759A58791E}" destId="{106D6A7F-1414-47EC-B61F-E74AE687068A}" srcOrd="0" destOrd="0" presId="urn:microsoft.com/office/officeart/2005/8/layout/cycle7"/>
    <dgm:cxn modelId="{02C4F517-39CD-4F68-80E8-1CB2A99B609E}" type="presParOf" srcId="{936DEBE1-348D-4B9A-BC27-1A759A58791E}" destId="{95478FC7-8548-423F-A0D0-2CF3A69A6123}" srcOrd="1" destOrd="0" presId="urn:microsoft.com/office/officeart/2005/8/layout/cycle7"/>
    <dgm:cxn modelId="{0C5426D1-22CC-408A-9226-B31B773F54AB}" type="presParOf" srcId="{95478FC7-8548-423F-A0D0-2CF3A69A6123}" destId="{D3772116-FA54-446C-9D0F-B08DFEEC2706}" srcOrd="0" destOrd="0" presId="urn:microsoft.com/office/officeart/2005/8/layout/cycle7"/>
    <dgm:cxn modelId="{E834474D-ABCF-4178-BD97-C39844286B5E}" type="presParOf" srcId="{936DEBE1-348D-4B9A-BC27-1A759A58791E}" destId="{FB4B0E96-9431-496B-8596-99A44C016440}" srcOrd="2" destOrd="0" presId="urn:microsoft.com/office/officeart/2005/8/layout/cycle7"/>
    <dgm:cxn modelId="{696C643E-F8A8-4E54-8C5A-95FA23E0B8B0}" type="presParOf" srcId="{936DEBE1-348D-4B9A-BC27-1A759A58791E}" destId="{12BC712A-5278-4019-9035-A9DDE1C249B8}" srcOrd="3" destOrd="0" presId="urn:microsoft.com/office/officeart/2005/8/layout/cycle7"/>
    <dgm:cxn modelId="{B09A9751-1993-43CE-BA56-F67DA8AD069F}" type="presParOf" srcId="{12BC712A-5278-4019-9035-A9DDE1C249B8}" destId="{A9A33B3B-C18F-4E3B-B454-C83BFCA04A8B}" srcOrd="0" destOrd="0" presId="urn:microsoft.com/office/officeart/2005/8/layout/cycle7"/>
    <dgm:cxn modelId="{2453CEE9-F053-4BC8-8F28-39E69C2390A4}" type="presParOf" srcId="{936DEBE1-348D-4B9A-BC27-1A759A58791E}" destId="{15FB7CCC-3F6D-4DF2-87C7-762B59BAA17B}" srcOrd="4" destOrd="0" presId="urn:microsoft.com/office/officeart/2005/8/layout/cycle7"/>
    <dgm:cxn modelId="{8007FBF9-56DC-4A1A-9C1A-157A51CF4E00}" type="presParOf" srcId="{936DEBE1-348D-4B9A-BC27-1A759A58791E}" destId="{9FDB833E-AFF4-4180-8C0C-4E8D0B47A4A0}" srcOrd="5" destOrd="0" presId="urn:microsoft.com/office/officeart/2005/8/layout/cycle7"/>
    <dgm:cxn modelId="{FDD7D1AF-02E1-4BDE-A3BB-8DA21AF0E6D3}" type="presParOf" srcId="{9FDB833E-AFF4-4180-8C0C-4E8D0B47A4A0}" destId="{42A9C2CE-3499-4C9A-9195-1C15CE0219CD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6D6A7F-1414-47EC-B61F-E74AE687068A}">
      <dsp:nvSpPr>
        <dsp:cNvPr id="0" name=""/>
        <dsp:cNvSpPr/>
      </dsp:nvSpPr>
      <dsp:spPr>
        <a:xfrm>
          <a:off x="1446291" y="-146802"/>
          <a:ext cx="2575258" cy="15083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Methodology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How do I best do this and </a:t>
          </a:r>
          <a:r>
            <a:rPr lang="en-GB" sz="2000" kern="1200" dirty="0" smtClean="0"/>
            <a:t>why in this way?</a:t>
          </a:r>
          <a:endParaRPr lang="en-GB" sz="2000" kern="1200" dirty="0"/>
        </a:p>
      </dsp:txBody>
      <dsp:txXfrm>
        <a:off x="1490469" y="-102624"/>
        <a:ext cx="2486902" cy="1420004"/>
      </dsp:txXfrm>
    </dsp:sp>
    <dsp:sp modelId="{95478FC7-8548-423F-A0D0-2CF3A69A6123}">
      <dsp:nvSpPr>
        <dsp:cNvPr id="0" name=""/>
        <dsp:cNvSpPr/>
      </dsp:nvSpPr>
      <dsp:spPr>
        <a:xfrm rot="3628204">
          <a:off x="3165301" y="1877574"/>
          <a:ext cx="784639" cy="36783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600" kern="1200"/>
        </a:p>
      </dsp:txBody>
      <dsp:txXfrm>
        <a:off x="3275651" y="1951141"/>
        <a:ext cx="563939" cy="220699"/>
      </dsp:txXfrm>
    </dsp:sp>
    <dsp:sp modelId="{FB4B0E96-9431-496B-8596-99A44C016440}">
      <dsp:nvSpPr>
        <dsp:cNvPr id="0" name=""/>
        <dsp:cNvSpPr/>
      </dsp:nvSpPr>
      <dsp:spPr>
        <a:xfrm>
          <a:off x="3150037" y="2761425"/>
          <a:ext cx="2558758" cy="1678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Results / Analysis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What do I find? What does this mean?</a:t>
          </a:r>
          <a:endParaRPr lang="en-GB" sz="2000" kern="1200" dirty="0"/>
        </a:p>
      </dsp:txBody>
      <dsp:txXfrm>
        <a:off x="3199189" y="2810577"/>
        <a:ext cx="2460454" cy="1579859"/>
      </dsp:txXfrm>
    </dsp:sp>
    <dsp:sp modelId="{12BC712A-5278-4019-9035-A9DDE1C249B8}">
      <dsp:nvSpPr>
        <dsp:cNvPr id="0" name=""/>
        <dsp:cNvSpPr/>
      </dsp:nvSpPr>
      <dsp:spPr>
        <a:xfrm rot="10786527">
          <a:off x="2267321" y="3423525"/>
          <a:ext cx="784639" cy="36783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600" kern="1200"/>
        </a:p>
      </dsp:txBody>
      <dsp:txXfrm rot="10800000">
        <a:off x="2377671" y="3497092"/>
        <a:ext cx="563939" cy="220699"/>
      </dsp:txXfrm>
    </dsp:sp>
    <dsp:sp modelId="{15FB7CCC-3F6D-4DF2-87C7-762B59BAA17B}">
      <dsp:nvSpPr>
        <dsp:cNvPr id="0" name=""/>
        <dsp:cNvSpPr/>
      </dsp:nvSpPr>
      <dsp:spPr>
        <a:xfrm>
          <a:off x="-173100" y="2819181"/>
          <a:ext cx="2342345" cy="15895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Research Question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What do I want to do and </a:t>
          </a:r>
          <a:r>
            <a:rPr lang="en-GB" sz="2000" kern="1200" dirty="0" smtClean="0"/>
            <a:t>why?</a:t>
          </a:r>
          <a:endParaRPr lang="en-GB" sz="1400" kern="1200" dirty="0"/>
        </a:p>
      </dsp:txBody>
      <dsp:txXfrm>
        <a:off x="-126544" y="2865737"/>
        <a:ext cx="2249233" cy="1496435"/>
      </dsp:txXfrm>
    </dsp:sp>
    <dsp:sp modelId="{9FDB833E-AFF4-4180-8C0C-4E8D0B47A4A0}">
      <dsp:nvSpPr>
        <dsp:cNvPr id="0" name=""/>
        <dsp:cNvSpPr/>
      </dsp:nvSpPr>
      <dsp:spPr>
        <a:xfrm rot="18000000">
          <a:off x="1485394" y="1906452"/>
          <a:ext cx="784639" cy="36783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600" kern="1200"/>
        </a:p>
      </dsp:txBody>
      <dsp:txXfrm>
        <a:off x="1595744" y="1980019"/>
        <a:ext cx="563939" cy="220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58E6B-6FB2-4AE6-8BE4-947EA75789B5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13F3E-E443-4E4A-8F09-19D37F600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187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we think about impact, we need to think about impact on what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name includes this, but what is learning? Or rather how many different answers to that can we find;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do we develop? Ask them to give an answer that does NOT include the word learning (it’s like playing Taboo)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Expect to find: - lists of specific things (writing, ICT, time management)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References to learners (become better learners)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 if there is a more abstract level – how do we define learning?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Such a fuzzy term! Development also fuzzy!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13F3E-E443-4E4A-8F09-19D37F600E6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336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Definitions of le</a:t>
            </a:r>
          </a:p>
          <a:p>
            <a:endParaRPr lang="en-GB" dirty="0" smtClean="0"/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strategies: ignore the fuzziness and focus on less abstract and more practical levels OR take up the gauntlet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second is useful: the better our understanding, the more orientation we have for practice – greater clarity what we want to achieve (and why)</a:t>
            </a:r>
          </a:p>
          <a:p>
            <a:r>
              <a:rPr lang="en-GB" dirty="0" err="1" smtClean="0"/>
              <a:t>arning</a:t>
            </a:r>
            <a:r>
              <a:rPr lang="en-GB" dirty="0" smtClean="0"/>
              <a:t> discussed</a:t>
            </a:r>
            <a:r>
              <a:rPr lang="en-GB" baseline="0" dirty="0" smtClean="0"/>
              <a:t> before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13F3E-E443-4E4A-8F09-19D37F600E6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644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PROCESS vs. PRODUCT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 ones are process, which ones are product? Ask them to match – poll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similar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Parallel: knowing how and knowing why or declarative vs. procedural knowledge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(ten Berge and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Hezewijk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1999)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13F3E-E443-4E4A-8F09-19D37F600E6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780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Explain how I</a:t>
            </a:r>
            <a:r>
              <a:rPr lang="en-GB" baseline="0" dirty="0" smtClean="0"/>
              <a:t> taught this: comparison problem solving / research process (explanation); then ask them to write down their tentative research question and hand them round the circle; ask them to tick for each one they read that fulfils any of the 3 criteria on right</a:t>
            </a:r>
          </a:p>
          <a:p>
            <a:endParaRPr lang="en-GB" baseline="0" dirty="0" smtClean="0"/>
          </a:p>
          <a:p>
            <a:r>
              <a:rPr lang="en-GB" baseline="0" dirty="0" smtClean="0"/>
              <a:t>Explain where I’m hoping for a product of learning (better declarative knowledge of process involved in research); process (getting better at judging the quality of a tentative question)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13F3E-E443-4E4A-8F09-19D37F600E6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081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Short version: reflecting: ‘active, persistent, and careful consideration of any belief or supposed form of knowledge in the light of the grounds that support it and the further conclusions to which it tends’ (Dewey 1933: 118).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Acting: = behaviour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Framing: interpretation, understanding and application in ‘one unified process’ (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Gadamer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1979: 275).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can we use this in our teaching: example: </a:t>
            </a:r>
            <a:endParaRPr lang="en-GB" dirty="0" smtClean="0"/>
          </a:p>
          <a:p>
            <a:endParaRPr lang="en-GB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Same as before;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example: exercise with tentative questions in dissertation class: I want them to act (write down what they know about their question to externalise it); reflect on the patterns they can see in their peer’s work (to establish a basis for evaluation of their own work) and help them frame it in a different way (</a:t>
            </a:r>
            <a:r>
              <a:rPr lang="en-GB" sz="1200" strike="sng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need a great topic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instead: what could I find out that is interesting for others and me)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13F3E-E443-4E4A-8F09-19D37F600E6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270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Wrap up: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 hope we have seen through the discussions is that depending on the focus of our definition, we can think about impact in lots of different ways – think about them </a:t>
            </a:r>
            <a:r>
              <a:rPr lang="en-GB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lenses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Hope: this variety is a good antidote to simplistic measurements of impact (my pet hate: was it useful type questions)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13F3E-E443-4E4A-8F09-19D37F600E6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662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13F3E-E443-4E4A-8F09-19D37F600E6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054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B730-BED2-4A13-AD42-1C084339E2F0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A1DD-FC05-4FED-9738-44A571FB4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710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B730-BED2-4A13-AD42-1C084339E2F0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A1DD-FC05-4FED-9738-44A571FB4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700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B730-BED2-4A13-AD42-1C084339E2F0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A1DD-FC05-4FED-9738-44A571FB4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04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B730-BED2-4A13-AD42-1C084339E2F0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A1DD-FC05-4FED-9738-44A571FB4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295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B730-BED2-4A13-AD42-1C084339E2F0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A1DD-FC05-4FED-9738-44A571FB4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06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B730-BED2-4A13-AD42-1C084339E2F0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A1DD-FC05-4FED-9738-44A571FB4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217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B730-BED2-4A13-AD42-1C084339E2F0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A1DD-FC05-4FED-9738-44A571FB4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650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B730-BED2-4A13-AD42-1C084339E2F0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A1DD-FC05-4FED-9738-44A571FB4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792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B730-BED2-4A13-AD42-1C084339E2F0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A1DD-FC05-4FED-9738-44A571FB4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415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B730-BED2-4A13-AD42-1C084339E2F0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A1DD-FC05-4FED-9738-44A571FB4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249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B730-BED2-4A13-AD42-1C084339E2F0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A1DD-FC05-4FED-9738-44A571FB4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512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1B730-BED2-4A13-AD42-1C084339E2F0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4A1DD-FC05-4FED-9738-44A571FB4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687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77/0959354399095002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Down the rabbit hole? We develop learning – but what is learning?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Ursula Canton</a:t>
            </a:r>
          </a:p>
          <a:p>
            <a:r>
              <a:rPr lang="en-GB" dirty="0" smtClean="0"/>
              <a:t>Glasgow Caledonian University</a:t>
            </a:r>
          </a:p>
          <a:p>
            <a:endParaRPr lang="en-GB" dirty="0"/>
          </a:p>
          <a:p>
            <a:r>
              <a:rPr lang="en-GB" dirty="0" smtClean="0"/>
              <a:t>ScotHELD Winter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2498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Smith</a:t>
            </a:r>
            <a:r>
              <a:rPr lang="en-GB" dirty="0"/>
              <a:t>, M. K. (1999-2020). ‘Learning </a:t>
            </a:r>
            <a:r>
              <a:rPr lang="en-GB" dirty="0" smtClean="0"/>
              <a:t>Theory</a:t>
            </a:r>
            <a:r>
              <a:rPr lang="en-GB" dirty="0"/>
              <a:t>’, </a:t>
            </a:r>
            <a:r>
              <a:rPr lang="en-GB" i="1" dirty="0"/>
              <a:t>The </a:t>
            </a:r>
            <a:r>
              <a:rPr lang="en-GB" i="1" dirty="0" err="1" smtClean="0"/>
              <a:t>Encyclopedia</a:t>
            </a:r>
            <a:r>
              <a:rPr lang="en-GB" i="1" dirty="0" smtClean="0"/>
              <a:t> </a:t>
            </a:r>
            <a:r>
              <a:rPr lang="en-GB" i="1" dirty="0"/>
              <a:t>of </a:t>
            </a:r>
            <a:r>
              <a:rPr lang="en-GB" i="1" dirty="0" smtClean="0"/>
              <a:t>Pedagogy </a:t>
            </a:r>
            <a:r>
              <a:rPr lang="en-GB" i="1" dirty="0"/>
              <a:t>and </a:t>
            </a:r>
            <a:r>
              <a:rPr lang="en-GB" i="1" dirty="0" smtClean="0"/>
              <a:t>Informal Education</a:t>
            </a:r>
            <a:r>
              <a:rPr lang="en-GB" i="1" dirty="0"/>
              <a:t>. </a:t>
            </a:r>
            <a:r>
              <a:rPr lang="en-GB" dirty="0" smtClean="0"/>
              <a:t>[online] Available from: https</a:t>
            </a:r>
            <a:r>
              <a:rPr lang="en-GB" dirty="0"/>
              <a:t>://infed.org/mobi/learning-theory-models-product-and-process/. Retrieved: </a:t>
            </a:r>
            <a:r>
              <a:rPr lang="en-GB" dirty="0" smtClean="0"/>
              <a:t>19/01/2023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de-DE" dirty="0" smtClean="0">
                <a:effectLst/>
              </a:rPr>
              <a:t>ten Berge, T., &amp; van Hezewijk, R. (1999). </a:t>
            </a:r>
            <a:r>
              <a:rPr lang="en-GB" dirty="0" smtClean="0">
                <a:effectLst/>
              </a:rPr>
              <a:t>Procedural and Declarative Knowledge: An Evolutionary Perspective. </a:t>
            </a:r>
            <a:r>
              <a:rPr lang="en-GB" i="1" dirty="0" smtClean="0">
                <a:effectLst/>
              </a:rPr>
              <a:t>Theory &amp; Psychology</a:t>
            </a:r>
            <a:r>
              <a:rPr lang="en-GB" dirty="0"/>
              <a:t>.</a:t>
            </a:r>
            <a:r>
              <a:rPr lang="en-GB" dirty="0" smtClean="0">
                <a:effectLst/>
              </a:rPr>
              <a:t> 9(5), 605–624. </a:t>
            </a:r>
            <a:r>
              <a:rPr lang="en-GB" u="sng" dirty="0">
                <a:hlinkClick r:id="rId3"/>
              </a:rPr>
              <a:t>https://doi.org/10.1177/0959354399095002</a:t>
            </a:r>
            <a:endParaRPr lang="en-GB" dirty="0" smtClean="0">
              <a:effectLst/>
            </a:endParaRPr>
          </a:p>
          <a:p>
            <a:r>
              <a:rPr lang="en-GB" dirty="0" smtClean="0">
                <a:effectLst/>
              </a:rPr>
              <a:t> 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1265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Developers develop….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Please describe what we develop. Your description CANNOT use the word ‘learning’.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5001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14529" cy="1325563"/>
          </a:xfrm>
        </p:spPr>
        <p:txBody>
          <a:bodyPr/>
          <a:lstStyle/>
          <a:p>
            <a:r>
              <a:rPr lang="en-GB" dirty="0" smtClean="0"/>
              <a:t>Learning						Development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Learning					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Development = </a:t>
            </a:r>
            <a:r>
              <a:rPr lang="en-GB" dirty="0"/>
              <a:t>‘the steady growth of something so that it becomes more advanced, stronger, etc.’ (OALD)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54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Definitions of Learning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i="1" dirty="0"/>
              <a:t>Learning as a quantitative increase in knowledge</a:t>
            </a:r>
            <a:r>
              <a:rPr lang="en-GB" dirty="0"/>
              <a:t>. Learning is acquiring information or ‘knowing a lot’.</a:t>
            </a:r>
          </a:p>
          <a:p>
            <a:pPr lvl="0"/>
            <a:r>
              <a:rPr lang="en-GB" i="1" dirty="0"/>
              <a:t>Learning as memorising</a:t>
            </a:r>
            <a:r>
              <a:rPr lang="en-GB" dirty="0"/>
              <a:t>. Learning is storing information that can be reproduced.</a:t>
            </a:r>
          </a:p>
          <a:p>
            <a:pPr lvl="0"/>
            <a:r>
              <a:rPr lang="en-GB" i="1" dirty="0"/>
              <a:t>Learning as acquiring facts, skills, and methods that can be retained and used</a:t>
            </a:r>
            <a:r>
              <a:rPr lang="en-GB" dirty="0"/>
              <a:t> as necessary.</a:t>
            </a:r>
          </a:p>
          <a:p>
            <a:pPr lvl="0"/>
            <a:r>
              <a:rPr lang="en-GB" i="1" dirty="0"/>
              <a:t>Learning as making sense or abstracting meaning</a:t>
            </a:r>
            <a:r>
              <a:rPr lang="en-GB" dirty="0"/>
              <a:t>. Learning involves relating parts of the subject matter to each other and to the real world.</a:t>
            </a:r>
          </a:p>
          <a:p>
            <a:pPr lvl="0"/>
            <a:r>
              <a:rPr lang="en-GB" i="1" dirty="0"/>
              <a:t>Learning as interpreting and understanding reality in a different way</a:t>
            </a:r>
            <a:r>
              <a:rPr lang="en-GB" dirty="0"/>
              <a:t>. Learning involves comprehending the world by reinterpreting knowledge. </a:t>
            </a:r>
            <a:endParaRPr lang="en-GB" dirty="0" smtClean="0"/>
          </a:p>
          <a:p>
            <a:pPr marL="0" lvl="0" indent="0">
              <a:buNone/>
            </a:pPr>
            <a:r>
              <a:rPr lang="en-GB" dirty="0" smtClean="0"/>
              <a:t>(</a:t>
            </a:r>
            <a:r>
              <a:rPr lang="en-GB" dirty="0"/>
              <a:t>quoted </a:t>
            </a:r>
            <a:r>
              <a:rPr lang="en-GB" dirty="0" err="1"/>
              <a:t>Säljö</a:t>
            </a:r>
            <a:r>
              <a:rPr lang="en-GB" dirty="0"/>
              <a:t> 1979 in </a:t>
            </a:r>
            <a:r>
              <a:rPr lang="en-GB" dirty="0" err="1"/>
              <a:t>Ramsden</a:t>
            </a:r>
            <a:r>
              <a:rPr lang="en-GB" dirty="0"/>
              <a:t> 1992: 26</a:t>
            </a:r>
            <a:r>
              <a:rPr lang="en-GB" dirty="0" smtClean="0"/>
              <a:t>;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6460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Teaching: process and product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786228"/>
              </p:ext>
            </p:extLst>
          </p:nvPr>
        </p:nvGraphicFramePr>
        <p:xfrm>
          <a:off x="838200" y="1825625"/>
          <a:ext cx="5576047" cy="4306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8650298"/>
              </p:ext>
            </p:extLst>
          </p:nvPr>
        </p:nvGraphicFramePr>
        <p:xfrm>
          <a:off x="7167280" y="2003612"/>
          <a:ext cx="4186520" cy="19202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91873">
                  <a:extLst>
                    <a:ext uri="{9D8B030D-6E8A-4147-A177-3AD203B41FA5}">
                      <a16:colId xmlns:a16="http://schemas.microsoft.com/office/drawing/2014/main" val="1643695"/>
                    </a:ext>
                  </a:extLst>
                </a:gridCol>
                <a:gridCol w="1994647">
                  <a:extLst>
                    <a:ext uri="{9D8B030D-6E8A-4147-A177-3AD203B41FA5}">
                      <a16:colId xmlns:a16="http://schemas.microsoft.com/office/drawing/2014/main" val="36822761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Is it a question?</a:t>
                      </a:r>
                    </a:p>
                    <a:p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323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Is it precise?</a:t>
                      </a:r>
                    </a:p>
                    <a:p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574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Is</a:t>
                      </a:r>
                      <a:r>
                        <a:rPr lang="en-GB" b="0" baseline="0" dirty="0" smtClean="0"/>
                        <a:t> there a short rationale?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641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462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Small Group 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1) Share: where </a:t>
            </a:r>
            <a:r>
              <a:rPr lang="en-GB" dirty="0"/>
              <a:t>can you recognise elements of product / process in your own </a:t>
            </a:r>
            <a:r>
              <a:rPr lang="en-GB" dirty="0" smtClean="0"/>
              <a:t>work? Can </a:t>
            </a:r>
            <a:r>
              <a:rPr lang="en-GB" dirty="0"/>
              <a:t>each member of group </a:t>
            </a:r>
            <a:r>
              <a:rPr lang="en-GB" dirty="0" smtClean="0"/>
              <a:t>give </a:t>
            </a:r>
            <a:r>
              <a:rPr lang="en-GB" u="sng" dirty="0" smtClean="0"/>
              <a:t>1 example </a:t>
            </a:r>
            <a:r>
              <a:rPr lang="en-GB" dirty="0" smtClean="0"/>
              <a:t>where </a:t>
            </a:r>
            <a:r>
              <a:rPr lang="en-GB" dirty="0"/>
              <a:t>they try to </a:t>
            </a:r>
            <a:r>
              <a:rPr lang="en-GB" dirty="0" smtClean="0"/>
              <a:t>	teach </a:t>
            </a:r>
            <a:r>
              <a:rPr lang="en-GB" dirty="0"/>
              <a:t>learning as product / </a:t>
            </a:r>
            <a:r>
              <a:rPr lang="en-GB" dirty="0" smtClean="0"/>
              <a:t>process?</a:t>
            </a: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2) Develop as a group: choose </a:t>
            </a:r>
            <a:r>
              <a:rPr lang="en-GB" dirty="0"/>
              <a:t>1 </a:t>
            </a:r>
            <a:r>
              <a:rPr lang="en-GB" dirty="0" smtClean="0"/>
              <a:t>example of </a:t>
            </a:r>
            <a:r>
              <a:rPr lang="en-GB" dirty="0"/>
              <a:t>teaching that results in a product / teaching that aims at improving </a:t>
            </a:r>
            <a:r>
              <a:rPr lang="en-GB" dirty="0" smtClean="0"/>
              <a:t>process respectively. Discuss in your group: how </a:t>
            </a:r>
            <a:r>
              <a:rPr lang="en-GB" dirty="0"/>
              <a:t>could the impact of our teaching on the learning that results from it be demonstrated?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6153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Definitions of Learning</a:t>
            </a:r>
            <a:endParaRPr lang="en-GB" dirty="0"/>
          </a:p>
        </p:txBody>
      </p:sp>
      <p:pic>
        <p:nvPicPr>
          <p:cNvPr id="4" name="Content Placeholder 3" descr="non-habiual learning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112" y="1825625"/>
            <a:ext cx="6153775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766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Small Group 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GB" dirty="0" smtClean="0"/>
              <a:t>Share: where can you recognise elements of product / process in your own work? Can each member of group give </a:t>
            </a:r>
            <a:r>
              <a:rPr lang="en-GB" u="sng" dirty="0" smtClean="0"/>
              <a:t>1 example </a:t>
            </a:r>
            <a:r>
              <a:rPr lang="en-GB" dirty="0" smtClean="0"/>
              <a:t>where they try to foster</a:t>
            </a:r>
            <a:r>
              <a:rPr lang="en-GB" dirty="0" smtClean="0"/>
              <a:t> one/ various of </a:t>
            </a:r>
            <a:r>
              <a:rPr lang="en-GB" dirty="0"/>
              <a:t>these </a:t>
            </a:r>
            <a:r>
              <a:rPr lang="en-GB" dirty="0" smtClean="0"/>
              <a:t>processes to foster learning?</a:t>
            </a:r>
          </a:p>
          <a:p>
            <a:pPr marL="514350" indent="-514350">
              <a:buAutoNum type="arabicParenR"/>
            </a:pPr>
            <a:endParaRPr lang="en-GB" dirty="0"/>
          </a:p>
          <a:p>
            <a:pPr marL="514350" indent="-514350">
              <a:buAutoNum type="arabicParenR"/>
            </a:pPr>
            <a:r>
              <a:rPr lang="en-GB" dirty="0" smtClean="0"/>
              <a:t>Develop as a group: choose 1 example and discuss: </a:t>
            </a:r>
            <a:r>
              <a:rPr lang="en-GB" dirty="0" smtClean="0"/>
              <a:t>what </a:t>
            </a:r>
            <a:r>
              <a:rPr lang="en-GB" dirty="0"/>
              <a:t>kind of predicted impact does this manipulation have? Could this prediction be tested empirically?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0973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 and Impact</a:t>
            </a:r>
            <a:endParaRPr lang="en-GB" dirty="0"/>
          </a:p>
        </p:txBody>
      </p:sp>
      <p:pic>
        <p:nvPicPr>
          <p:cNvPr id="4" name="Content Placeholder 3" descr="What are neutral density filters and how do I use them to create long ...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954" y="1825625"/>
            <a:ext cx="6528397" cy="4351338"/>
          </a:xfrm>
        </p:spPr>
      </p:pic>
    </p:spTree>
    <p:extLst>
      <p:ext uri="{BB962C8B-B14F-4D97-AF65-F5344CB8AC3E}">
        <p14:creationId xmlns:p14="http://schemas.microsoft.com/office/powerpoint/2010/main" val="917311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998</Words>
  <Application>Microsoft Office PowerPoint</Application>
  <PresentationFormat>Widescreen</PresentationFormat>
  <Paragraphs>80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Down the rabbit hole? We develop learning – but what is learning?</vt:lpstr>
      <vt:lpstr>Learning Developers develop….</vt:lpstr>
      <vt:lpstr>Learning      Development</vt:lpstr>
      <vt:lpstr>Definitions of Learning</vt:lpstr>
      <vt:lpstr>Teaching: process and product</vt:lpstr>
      <vt:lpstr>Small Group Discussion</vt:lpstr>
      <vt:lpstr>Definitions of Learning</vt:lpstr>
      <vt:lpstr>Small Group Discussion</vt:lpstr>
      <vt:lpstr>Definition and Impact</vt:lpstr>
      <vt:lpstr>References</vt:lpstr>
    </vt:vector>
  </TitlesOfParts>
  <Company>Glasgow Caledonian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anonymous</dc:creator>
  <cp:lastModifiedBy>anonymous</cp:lastModifiedBy>
  <cp:revision>8</cp:revision>
  <dcterms:created xsi:type="dcterms:W3CDTF">2023-01-20T17:09:29Z</dcterms:created>
  <dcterms:modified xsi:type="dcterms:W3CDTF">2023-01-20T19:11:31Z</dcterms:modified>
</cp:coreProperties>
</file>