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4" r:id="rId8"/>
    <p:sldId id="262" r:id="rId9"/>
    <p:sldId id="273" r:id="rId10"/>
    <p:sldId id="266" r:id="rId11"/>
    <p:sldId id="267" r:id="rId12"/>
    <p:sldId id="268" r:id="rId13"/>
    <p:sldId id="269" r:id="rId14"/>
    <p:sldId id="270" r:id="rId15"/>
    <p:sldId id="271" r:id="rId16"/>
    <p:sldId id="272"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5EBB778-0FB7-46D9-A2CE-0A877EBA1A29}"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17C66-F4E0-49A7-847F-68891EC09979}" type="slidenum">
              <a:rPr lang="en-GB" smtClean="0"/>
              <a:t>‹#›</a:t>
            </a:fld>
            <a:endParaRPr lang="en-GB"/>
          </a:p>
        </p:txBody>
      </p:sp>
    </p:spTree>
    <p:extLst>
      <p:ext uri="{BB962C8B-B14F-4D97-AF65-F5344CB8AC3E}">
        <p14:creationId xmlns:p14="http://schemas.microsoft.com/office/powerpoint/2010/main" val="316803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EBB778-0FB7-46D9-A2CE-0A877EBA1A29}"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17C66-F4E0-49A7-847F-68891EC09979}" type="slidenum">
              <a:rPr lang="en-GB" smtClean="0"/>
              <a:t>‹#›</a:t>
            </a:fld>
            <a:endParaRPr lang="en-GB"/>
          </a:p>
        </p:txBody>
      </p:sp>
    </p:spTree>
    <p:extLst>
      <p:ext uri="{BB962C8B-B14F-4D97-AF65-F5344CB8AC3E}">
        <p14:creationId xmlns:p14="http://schemas.microsoft.com/office/powerpoint/2010/main" val="42454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EBB778-0FB7-46D9-A2CE-0A877EBA1A29}"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17C66-F4E0-49A7-847F-68891EC09979}" type="slidenum">
              <a:rPr lang="en-GB" smtClean="0"/>
              <a:t>‹#›</a:t>
            </a:fld>
            <a:endParaRPr lang="en-GB"/>
          </a:p>
        </p:txBody>
      </p:sp>
    </p:spTree>
    <p:extLst>
      <p:ext uri="{BB962C8B-B14F-4D97-AF65-F5344CB8AC3E}">
        <p14:creationId xmlns:p14="http://schemas.microsoft.com/office/powerpoint/2010/main" val="182064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5EBB778-0FB7-46D9-A2CE-0A877EBA1A29}"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17C66-F4E0-49A7-847F-68891EC09979}" type="slidenum">
              <a:rPr lang="en-GB" smtClean="0"/>
              <a:t>‹#›</a:t>
            </a:fld>
            <a:endParaRPr lang="en-GB"/>
          </a:p>
        </p:txBody>
      </p:sp>
    </p:spTree>
    <p:extLst>
      <p:ext uri="{BB962C8B-B14F-4D97-AF65-F5344CB8AC3E}">
        <p14:creationId xmlns:p14="http://schemas.microsoft.com/office/powerpoint/2010/main" val="283004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EBB778-0FB7-46D9-A2CE-0A877EBA1A29}"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17C66-F4E0-49A7-847F-68891EC09979}" type="slidenum">
              <a:rPr lang="en-GB" smtClean="0"/>
              <a:t>‹#›</a:t>
            </a:fld>
            <a:endParaRPr lang="en-GB"/>
          </a:p>
        </p:txBody>
      </p:sp>
    </p:spTree>
    <p:extLst>
      <p:ext uri="{BB962C8B-B14F-4D97-AF65-F5344CB8AC3E}">
        <p14:creationId xmlns:p14="http://schemas.microsoft.com/office/powerpoint/2010/main" val="199137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5EBB778-0FB7-46D9-A2CE-0A877EBA1A29}"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17C66-F4E0-49A7-847F-68891EC09979}" type="slidenum">
              <a:rPr lang="en-GB" smtClean="0"/>
              <a:t>‹#›</a:t>
            </a:fld>
            <a:endParaRPr lang="en-GB"/>
          </a:p>
        </p:txBody>
      </p:sp>
    </p:spTree>
    <p:extLst>
      <p:ext uri="{BB962C8B-B14F-4D97-AF65-F5344CB8AC3E}">
        <p14:creationId xmlns:p14="http://schemas.microsoft.com/office/powerpoint/2010/main" val="212455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EBB778-0FB7-46D9-A2CE-0A877EBA1A29}" type="datetimeFigureOut">
              <a:rPr lang="en-GB" smtClean="0"/>
              <a:t>21/06/2022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817C66-F4E0-49A7-847F-68891EC09979}" type="slidenum">
              <a:rPr lang="en-GB" smtClean="0"/>
              <a:t>‹#›</a:t>
            </a:fld>
            <a:endParaRPr lang="en-GB"/>
          </a:p>
        </p:txBody>
      </p:sp>
    </p:spTree>
    <p:extLst>
      <p:ext uri="{BB962C8B-B14F-4D97-AF65-F5344CB8AC3E}">
        <p14:creationId xmlns:p14="http://schemas.microsoft.com/office/powerpoint/2010/main" val="384183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5EBB778-0FB7-46D9-A2CE-0A877EBA1A29}" type="datetimeFigureOut">
              <a:rPr lang="en-GB" smtClean="0"/>
              <a:t>21/06/2022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817C66-F4E0-49A7-847F-68891EC09979}" type="slidenum">
              <a:rPr lang="en-GB" smtClean="0"/>
              <a:t>‹#›</a:t>
            </a:fld>
            <a:endParaRPr lang="en-GB"/>
          </a:p>
        </p:txBody>
      </p:sp>
    </p:spTree>
    <p:extLst>
      <p:ext uri="{BB962C8B-B14F-4D97-AF65-F5344CB8AC3E}">
        <p14:creationId xmlns:p14="http://schemas.microsoft.com/office/powerpoint/2010/main" val="54409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BB778-0FB7-46D9-A2CE-0A877EBA1A29}" type="datetimeFigureOut">
              <a:rPr lang="en-GB" smtClean="0"/>
              <a:t>21/06/2022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817C66-F4E0-49A7-847F-68891EC09979}" type="slidenum">
              <a:rPr lang="en-GB" smtClean="0"/>
              <a:t>‹#›</a:t>
            </a:fld>
            <a:endParaRPr lang="en-GB"/>
          </a:p>
        </p:txBody>
      </p:sp>
    </p:spTree>
    <p:extLst>
      <p:ext uri="{BB962C8B-B14F-4D97-AF65-F5344CB8AC3E}">
        <p14:creationId xmlns:p14="http://schemas.microsoft.com/office/powerpoint/2010/main" val="134290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EBB778-0FB7-46D9-A2CE-0A877EBA1A29}"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17C66-F4E0-49A7-847F-68891EC09979}" type="slidenum">
              <a:rPr lang="en-GB" smtClean="0"/>
              <a:t>‹#›</a:t>
            </a:fld>
            <a:endParaRPr lang="en-GB"/>
          </a:p>
        </p:txBody>
      </p:sp>
    </p:spTree>
    <p:extLst>
      <p:ext uri="{BB962C8B-B14F-4D97-AF65-F5344CB8AC3E}">
        <p14:creationId xmlns:p14="http://schemas.microsoft.com/office/powerpoint/2010/main" val="398149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EBB778-0FB7-46D9-A2CE-0A877EBA1A29}"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17C66-F4E0-49A7-847F-68891EC09979}" type="slidenum">
              <a:rPr lang="en-GB" smtClean="0"/>
              <a:t>‹#›</a:t>
            </a:fld>
            <a:endParaRPr lang="en-GB"/>
          </a:p>
        </p:txBody>
      </p:sp>
    </p:spTree>
    <p:extLst>
      <p:ext uri="{BB962C8B-B14F-4D97-AF65-F5344CB8AC3E}">
        <p14:creationId xmlns:p14="http://schemas.microsoft.com/office/powerpoint/2010/main" val="275856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BB778-0FB7-46D9-A2CE-0A877EBA1A29}" type="datetimeFigureOut">
              <a:rPr lang="en-GB" smtClean="0"/>
              <a:t>21/06/2022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17C66-F4E0-49A7-847F-68891EC09979}" type="slidenum">
              <a:rPr lang="en-GB" smtClean="0"/>
              <a:t>‹#›</a:t>
            </a:fld>
            <a:endParaRPr lang="en-GB"/>
          </a:p>
        </p:txBody>
      </p:sp>
    </p:spTree>
    <p:extLst>
      <p:ext uri="{BB962C8B-B14F-4D97-AF65-F5344CB8AC3E}">
        <p14:creationId xmlns:p14="http://schemas.microsoft.com/office/powerpoint/2010/main" val="2950941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49181"/>
            <a:ext cx="9144000" cy="2387600"/>
          </a:xfrm>
        </p:spPr>
        <p:txBody>
          <a:bodyPr/>
          <a:lstStyle/>
          <a:p>
            <a:r>
              <a:rPr lang="en-GB" b="1" dirty="0" smtClean="0">
                <a:solidFill>
                  <a:schemeClr val="accent6">
                    <a:lumMod val="75000"/>
                  </a:schemeClr>
                </a:solidFill>
              </a:rPr>
              <a:t>Synchronising the Asynchronous</a:t>
            </a:r>
            <a:endParaRPr lang="en-GB" b="1" dirty="0">
              <a:solidFill>
                <a:schemeClr val="accent6">
                  <a:lumMod val="75000"/>
                </a:schemeClr>
              </a:solidFill>
            </a:endParaRPr>
          </a:p>
        </p:txBody>
      </p:sp>
      <p:sp>
        <p:nvSpPr>
          <p:cNvPr id="3" name="Subtitle 2"/>
          <p:cNvSpPr>
            <a:spLocks noGrp="1"/>
          </p:cNvSpPr>
          <p:nvPr>
            <p:ph type="subTitle" idx="1"/>
          </p:nvPr>
        </p:nvSpPr>
        <p:spPr>
          <a:xfrm>
            <a:off x="1524000" y="4086946"/>
            <a:ext cx="9144000" cy="2221489"/>
          </a:xfrm>
        </p:spPr>
        <p:txBody>
          <a:bodyPr>
            <a:normAutofit lnSpcReduction="10000"/>
          </a:bodyPr>
          <a:lstStyle/>
          <a:p>
            <a:r>
              <a:rPr lang="en-GB" dirty="0" smtClean="0"/>
              <a:t>Dickson Telfer</a:t>
            </a:r>
          </a:p>
          <a:p>
            <a:r>
              <a:rPr lang="en-GB" dirty="0" smtClean="0"/>
              <a:t>Academic Development Tutor</a:t>
            </a:r>
          </a:p>
          <a:p>
            <a:endParaRPr lang="en-GB" dirty="0" smtClean="0"/>
          </a:p>
          <a:p>
            <a:r>
              <a:rPr lang="en-GB" dirty="0" smtClean="0"/>
              <a:t>School of Health &amp; Life Sciences</a:t>
            </a:r>
          </a:p>
          <a:p>
            <a:r>
              <a:rPr lang="en-GB" dirty="0" smtClean="0"/>
              <a:t>Glasgow Caledonian University</a:t>
            </a:r>
            <a:endParaRPr lang="en-GB" dirty="0"/>
          </a:p>
        </p:txBody>
      </p:sp>
    </p:spTree>
    <p:extLst>
      <p:ext uri="{BB962C8B-B14F-4D97-AF65-F5344CB8AC3E}">
        <p14:creationId xmlns:p14="http://schemas.microsoft.com/office/powerpoint/2010/main" val="214021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540781" y="2466635"/>
            <a:ext cx="5558476" cy="4231079"/>
          </a:xfrm>
          <a:prstGeom prst="rect">
            <a:avLst/>
          </a:prstGeom>
        </p:spPr>
      </p:pic>
      <p:pic>
        <p:nvPicPr>
          <p:cNvPr id="6" name="Picture 5"/>
          <p:cNvPicPr>
            <a:picLocks noChangeAspect="1"/>
          </p:cNvPicPr>
          <p:nvPr/>
        </p:nvPicPr>
        <p:blipFill>
          <a:blip r:embed="rId3"/>
          <a:stretch>
            <a:fillRect/>
          </a:stretch>
        </p:blipFill>
        <p:spPr>
          <a:xfrm>
            <a:off x="73739" y="257795"/>
            <a:ext cx="6376987" cy="4417681"/>
          </a:xfrm>
          <a:prstGeom prst="rect">
            <a:avLst/>
          </a:prstGeom>
        </p:spPr>
      </p:pic>
    </p:spTree>
    <p:extLst>
      <p:ext uri="{BB962C8B-B14F-4D97-AF65-F5344CB8AC3E}">
        <p14:creationId xmlns:p14="http://schemas.microsoft.com/office/powerpoint/2010/main" val="3459583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Following each Academic Development session . . . </a:t>
            </a:r>
            <a:endParaRPr lang="en-GB" sz="4000" dirty="0"/>
          </a:p>
        </p:txBody>
      </p:sp>
      <p:sp>
        <p:nvSpPr>
          <p:cNvPr id="3" name="Content Placeholder 2"/>
          <p:cNvSpPr>
            <a:spLocks noGrp="1"/>
          </p:cNvSpPr>
          <p:nvPr>
            <p:ph idx="1"/>
          </p:nvPr>
        </p:nvSpPr>
        <p:spPr>
          <a:xfrm>
            <a:off x="838200" y="2084243"/>
            <a:ext cx="10515600" cy="3660775"/>
          </a:xfrm>
        </p:spPr>
        <p:txBody>
          <a:bodyPr/>
          <a:lstStyle/>
          <a:p>
            <a:r>
              <a:rPr lang="en-GB" dirty="0" smtClean="0"/>
              <a:t>Videos were made available after the facilitators’ sessions, accompanied by the respective quiz</a:t>
            </a:r>
          </a:p>
          <a:p>
            <a:pPr marL="0" indent="0">
              <a:buNone/>
            </a:pPr>
            <a:endParaRPr lang="en-GB" dirty="0" smtClean="0"/>
          </a:p>
          <a:p>
            <a:r>
              <a:rPr lang="en-GB" dirty="0" smtClean="0"/>
              <a:t>Quizzes were to be completed prior to the following week’s session, but were also open ended. Engagement was decent, averaging on 500 students completing</a:t>
            </a:r>
          </a:p>
          <a:p>
            <a:r>
              <a:rPr lang="en-GB" dirty="0" smtClean="0"/>
              <a:t>Video views/re-visits could be tracked on YouTube. Again, engagement was decent . . . </a:t>
            </a:r>
            <a:endParaRPr lang="en-GB" dirty="0"/>
          </a:p>
        </p:txBody>
      </p:sp>
    </p:spTree>
    <p:extLst>
      <p:ext uri="{BB962C8B-B14F-4D97-AF65-F5344CB8AC3E}">
        <p14:creationId xmlns:p14="http://schemas.microsoft.com/office/powerpoint/2010/main" val="18432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7655" y="782781"/>
            <a:ext cx="7635089" cy="5001491"/>
          </a:xfrm>
          <a:prstGeom prst="rect">
            <a:avLst/>
          </a:prstGeom>
        </p:spPr>
      </p:pic>
      <p:pic>
        <p:nvPicPr>
          <p:cNvPr id="5" name="Picture 4"/>
          <p:cNvPicPr>
            <a:picLocks noChangeAspect="1"/>
          </p:cNvPicPr>
          <p:nvPr/>
        </p:nvPicPr>
        <p:blipFill>
          <a:blip r:embed="rId3"/>
          <a:stretch>
            <a:fillRect/>
          </a:stretch>
        </p:blipFill>
        <p:spPr>
          <a:xfrm>
            <a:off x="6109854" y="506381"/>
            <a:ext cx="5524933" cy="2869364"/>
          </a:xfrm>
          <a:prstGeom prst="rect">
            <a:avLst/>
          </a:prstGeom>
        </p:spPr>
      </p:pic>
    </p:spTree>
    <p:extLst>
      <p:ext uri="{BB962C8B-B14F-4D97-AF65-F5344CB8AC3E}">
        <p14:creationId xmlns:p14="http://schemas.microsoft.com/office/powerpoint/2010/main" val="1275244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Impact?</a:t>
            </a:r>
            <a:endParaRPr lang="en-GB" dirty="0"/>
          </a:p>
        </p:txBody>
      </p:sp>
      <p:sp>
        <p:nvSpPr>
          <p:cNvPr id="3" name="Content Placeholder 2"/>
          <p:cNvSpPr>
            <a:spLocks noGrp="1"/>
          </p:cNvSpPr>
          <p:nvPr>
            <p:ph idx="1"/>
          </p:nvPr>
        </p:nvSpPr>
        <p:spPr/>
        <p:txBody>
          <a:bodyPr/>
          <a:lstStyle/>
          <a:p>
            <a:r>
              <a:rPr lang="en-GB" dirty="0" smtClean="0"/>
              <a:t>Fewer one-to-one appointments at the Learning Development Centre made by first year undergrad nurses</a:t>
            </a:r>
          </a:p>
          <a:p>
            <a:r>
              <a:rPr lang="en-GB" dirty="0" smtClean="0"/>
              <a:t>Progression from L1 in line with pre-pandemic</a:t>
            </a:r>
          </a:p>
          <a:p>
            <a:r>
              <a:rPr lang="en-GB" dirty="0" smtClean="0"/>
              <a:t>Progression from L2 higher than pre-pandemic</a:t>
            </a:r>
          </a:p>
        </p:txBody>
      </p:sp>
    </p:spTree>
    <p:extLst>
      <p:ext uri="{BB962C8B-B14F-4D97-AF65-F5344CB8AC3E}">
        <p14:creationId xmlns:p14="http://schemas.microsoft.com/office/powerpoint/2010/main" val="370252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Also . . . </a:t>
            </a:r>
            <a:endParaRPr lang="en-GB" dirty="0"/>
          </a:p>
        </p:txBody>
      </p:sp>
      <p:sp>
        <p:nvSpPr>
          <p:cNvPr id="3" name="Content Placeholder 2"/>
          <p:cNvSpPr>
            <a:spLocks noGrp="1"/>
          </p:cNvSpPr>
          <p:nvPr>
            <p:ph idx="1"/>
          </p:nvPr>
        </p:nvSpPr>
        <p:spPr>
          <a:xfrm>
            <a:off x="838200" y="2148896"/>
            <a:ext cx="10515600" cy="3512993"/>
          </a:xfrm>
        </p:spPr>
        <p:txBody>
          <a:bodyPr>
            <a:normAutofit/>
          </a:bodyPr>
          <a:lstStyle/>
          <a:p>
            <a:r>
              <a:rPr lang="en-GB" dirty="0" smtClean="0"/>
              <a:t>Lecturers have reported a decrease in the quality of academic writing (bangs head on wall)</a:t>
            </a:r>
          </a:p>
          <a:p>
            <a:endParaRPr lang="en-GB" dirty="0"/>
          </a:p>
          <a:p>
            <a:r>
              <a:rPr lang="en-GB" dirty="0" smtClean="0"/>
              <a:t>Engagement</a:t>
            </a:r>
          </a:p>
          <a:p>
            <a:r>
              <a:rPr lang="en-GB" dirty="0" err="1" smtClean="0"/>
              <a:t>Covid</a:t>
            </a:r>
            <a:r>
              <a:rPr lang="en-GB" dirty="0" smtClean="0"/>
              <a:t> – gaps in education / ‘traditional’ education</a:t>
            </a:r>
          </a:p>
          <a:p>
            <a:r>
              <a:rPr lang="en-GB" dirty="0" smtClean="0"/>
              <a:t>Back to the point that (a fairly high percentage of) nursing students are (probably) not motivated by academic performance</a:t>
            </a:r>
            <a:endParaRPr lang="en-GB" dirty="0"/>
          </a:p>
        </p:txBody>
      </p:sp>
    </p:spTree>
    <p:extLst>
      <p:ext uri="{BB962C8B-B14F-4D97-AF65-F5344CB8AC3E}">
        <p14:creationId xmlns:p14="http://schemas.microsoft.com/office/powerpoint/2010/main" val="126968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Second year videos</a:t>
            </a:r>
            <a:endParaRPr lang="en-GB" dirty="0"/>
          </a:p>
        </p:txBody>
      </p:sp>
      <p:sp>
        <p:nvSpPr>
          <p:cNvPr id="3" name="Content Placeholder 2"/>
          <p:cNvSpPr>
            <a:spLocks noGrp="1"/>
          </p:cNvSpPr>
          <p:nvPr>
            <p:ph idx="1"/>
          </p:nvPr>
        </p:nvSpPr>
        <p:spPr>
          <a:xfrm>
            <a:off x="838200" y="2435225"/>
            <a:ext cx="10515600" cy="2727902"/>
          </a:xfrm>
        </p:spPr>
        <p:txBody>
          <a:bodyPr/>
          <a:lstStyle/>
          <a:p>
            <a:r>
              <a:rPr lang="en-GB" dirty="0" smtClean="0"/>
              <a:t>Intro to Critical Analysis – 264 views</a:t>
            </a:r>
          </a:p>
          <a:p>
            <a:r>
              <a:rPr lang="en-GB" dirty="0" smtClean="0"/>
              <a:t>Discursive writing – 355 views</a:t>
            </a:r>
          </a:p>
          <a:p>
            <a:pPr marL="0" indent="0">
              <a:buNone/>
            </a:pPr>
            <a:endParaRPr lang="en-GB" dirty="0"/>
          </a:p>
          <a:p>
            <a:r>
              <a:rPr lang="en-GB" dirty="0" smtClean="0"/>
              <a:t>Maybe because they are asynchronous rather than synchronised asynchronous</a:t>
            </a:r>
            <a:endParaRPr lang="en-GB" dirty="0"/>
          </a:p>
        </p:txBody>
      </p:sp>
    </p:spTree>
    <p:extLst>
      <p:ext uri="{BB962C8B-B14F-4D97-AF65-F5344CB8AC3E}">
        <p14:creationId xmlns:p14="http://schemas.microsoft.com/office/powerpoint/2010/main" val="236773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How well do we know our </a:t>
            </a:r>
            <a:br>
              <a:rPr lang="en-GB" dirty="0" smtClean="0"/>
            </a:br>
            <a:r>
              <a:rPr lang="en-GB" dirty="0" smtClean="0"/>
              <a:t>(1</a:t>
            </a:r>
            <a:r>
              <a:rPr lang="en-GB" baseline="30000" dirty="0" smtClean="0"/>
              <a:t>st</a:t>
            </a:r>
            <a:r>
              <a:rPr lang="en-GB" dirty="0" smtClean="0"/>
              <a:t> year nursing) students?</a:t>
            </a:r>
            <a:endParaRPr lang="en-GB" dirty="0"/>
          </a:p>
        </p:txBody>
      </p:sp>
      <p:sp>
        <p:nvSpPr>
          <p:cNvPr id="3" name="Content Placeholder 2"/>
          <p:cNvSpPr>
            <a:spLocks noGrp="1"/>
          </p:cNvSpPr>
          <p:nvPr>
            <p:ph idx="1"/>
          </p:nvPr>
        </p:nvSpPr>
        <p:spPr>
          <a:xfrm>
            <a:off x="838200" y="2391354"/>
            <a:ext cx="10515600" cy="3852428"/>
          </a:xfrm>
        </p:spPr>
        <p:txBody>
          <a:bodyPr/>
          <a:lstStyle/>
          <a:p>
            <a:r>
              <a:rPr lang="en-GB" dirty="0" smtClean="0"/>
              <a:t>They seem to prefer synchronous</a:t>
            </a:r>
          </a:p>
          <a:p>
            <a:r>
              <a:rPr lang="en-GB" dirty="0" smtClean="0"/>
              <a:t>They engage with </a:t>
            </a:r>
            <a:r>
              <a:rPr lang="en-GB" dirty="0" err="1" smtClean="0"/>
              <a:t>mindset</a:t>
            </a:r>
            <a:r>
              <a:rPr lang="en-GB" dirty="0" smtClean="0"/>
              <a:t> stuff as much as they do with academic writing stuff, sometimes more so</a:t>
            </a:r>
          </a:p>
          <a:p>
            <a:r>
              <a:rPr lang="en-GB" dirty="0" smtClean="0"/>
              <a:t>If given the right resources, they can meet assignment criteria, but not necessarily get high marks (there will, of course, be exceptions)</a:t>
            </a:r>
          </a:p>
          <a:p>
            <a:r>
              <a:rPr lang="en-GB" dirty="0" smtClean="0"/>
              <a:t>They don’t like writing essays (there will, of course, be exceptions)</a:t>
            </a:r>
          </a:p>
          <a:p>
            <a:r>
              <a:rPr lang="en-GB" dirty="0" smtClean="0"/>
              <a:t>Appointments are often about more than </a:t>
            </a:r>
            <a:r>
              <a:rPr lang="en-GB" i="1" dirty="0" smtClean="0"/>
              <a:t>just</a:t>
            </a:r>
            <a:r>
              <a:rPr lang="en-GB" dirty="0" smtClean="0"/>
              <a:t> the essay </a:t>
            </a:r>
            <a:endParaRPr lang="en-GB" dirty="0"/>
          </a:p>
        </p:txBody>
      </p:sp>
    </p:spTree>
    <p:extLst>
      <p:ext uri="{BB962C8B-B14F-4D97-AF65-F5344CB8AC3E}">
        <p14:creationId xmlns:p14="http://schemas.microsoft.com/office/powerpoint/2010/main" val="11545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67526" y="144481"/>
            <a:ext cx="7790873" cy="6584134"/>
          </a:xfrm>
          <a:prstGeom prst="rect">
            <a:avLst/>
          </a:prstGeom>
        </p:spPr>
      </p:pic>
    </p:spTree>
    <p:extLst>
      <p:ext uri="{BB962C8B-B14F-4D97-AF65-F5344CB8AC3E}">
        <p14:creationId xmlns:p14="http://schemas.microsoft.com/office/powerpoint/2010/main" val="707208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School of Health &amp; Life Sciences @GCU</a:t>
            </a:r>
            <a:endParaRPr lang="en-GB" dirty="0"/>
          </a:p>
        </p:txBody>
      </p:sp>
      <p:sp>
        <p:nvSpPr>
          <p:cNvPr id="3" name="Content Placeholder 2"/>
          <p:cNvSpPr>
            <a:spLocks noGrp="1"/>
          </p:cNvSpPr>
          <p:nvPr>
            <p:ph sz="half" idx="1"/>
          </p:nvPr>
        </p:nvSpPr>
        <p:spPr/>
        <p:txBody>
          <a:bodyPr/>
          <a:lstStyle/>
          <a:p>
            <a:r>
              <a:rPr lang="en-GB" dirty="0" smtClean="0"/>
              <a:t>Physiotherapy</a:t>
            </a:r>
          </a:p>
          <a:p>
            <a:r>
              <a:rPr lang="en-GB" dirty="0" smtClean="0"/>
              <a:t>Vision Sciences</a:t>
            </a:r>
          </a:p>
          <a:p>
            <a:r>
              <a:rPr lang="en-GB" dirty="0" smtClean="0"/>
              <a:t>Biomedical Sciences</a:t>
            </a:r>
          </a:p>
          <a:p>
            <a:r>
              <a:rPr lang="en-GB" dirty="0" smtClean="0"/>
              <a:t>Podiatry</a:t>
            </a:r>
          </a:p>
          <a:p>
            <a:r>
              <a:rPr lang="en-GB" dirty="0" smtClean="0"/>
              <a:t>Radiotherapy</a:t>
            </a:r>
          </a:p>
          <a:p>
            <a:r>
              <a:rPr lang="en-GB" dirty="0" smtClean="0"/>
              <a:t>Social Work</a:t>
            </a:r>
          </a:p>
          <a:p>
            <a:endParaRPr lang="en-GB" dirty="0"/>
          </a:p>
        </p:txBody>
      </p:sp>
      <p:sp>
        <p:nvSpPr>
          <p:cNvPr id="4" name="Content Placeholder 3"/>
          <p:cNvSpPr>
            <a:spLocks noGrp="1"/>
          </p:cNvSpPr>
          <p:nvPr>
            <p:ph sz="half" idx="2"/>
          </p:nvPr>
        </p:nvSpPr>
        <p:spPr/>
        <p:txBody>
          <a:bodyPr/>
          <a:lstStyle/>
          <a:p>
            <a:r>
              <a:rPr lang="en-GB" dirty="0" smtClean="0"/>
              <a:t>Diagnostic Imaging</a:t>
            </a:r>
          </a:p>
          <a:p>
            <a:r>
              <a:rPr lang="en-GB" dirty="0" smtClean="0"/>
              <a:t>Oral Health Sciences</a:t>
            </a:r>
          </a:p>
          <a:p>
            <a:r>
              <a:rPr lang="en-GB" dirty="0" smtClean="0"/>
              <a:t>Occupational Therapy</a:t>
            </a:r>
          </a:p>
          <a:p>
            <a:r>
              <a:rPr lang="en-GB" dirty="0" smtClean="0"/>
              <a:t>Psychology</a:t>
            </a:r>
          </a:p>
          <a:p>
            <a:r>
              <a:rPr lang="en-GB" dirty="0" smtClean="0"/>
              <a:t>Ambulance Academy</a:t>
            </a:r>
          </a:p>
          <a:p>
            <a:r>
              <a:rPr lang="en-GB" dirty="0" smtClean="0"/>
              <a:t>Nursing</a:t>
            </a:r>
          </a:p>
          <a:p>
            <a:pPr lvl="1"/>
            <a:r>
              <a:rPr lang="en-GB" dirty="0" smtClean="0">
                <a:solidFill>
                  <a:schemeClr val="accent6">
                    <a:lumMod val="50000"/>
                  </a:schemeClr>
                </a:solidFill>
              </a:rPr>
              <a:t>Undergrad</a:t>
            </a:r>
          </a:p>
          <a:p>
            <a:pPr lvl="1"/>
            <a:r>
              <a:rPr lang="en-GB" dirty="0" smtClean="0"/>
              <a:t>Masters</a:t>
            </a:r>
          </a:p>
          <a:p>
            <a:pPr lvl="1"/>
            <a:r>
              <a:rPr lang="en-GB" dirty="0" smtClean="0"/>
              <a:t>Professional Studies in Nursing</a:t>
            </a:r>
            <a:endParaRPr lang="en-GB" dirty="0"/>
          </a:p>
        </p:txBody>
      </p:sp>
    </p:spTree>
    <p:extLst>
      <p:ext uri="{BB962C8B-B14F-4D97-AF65-F5344CB8AC3E}">
        <p14:creationId xmlns:p14="http://schemas.microsoft.com/office/powerpoint/2010/main" val="419188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Undergrad Nursing</a:t>
            </a:r>
            <a:endParaRPr lang="en-GB" dirty="0"/>
          </a:p>
        </p:txBody>
      </p:sp>
      <p:sp>
        <p:nvSpPr>
          <p:cNvPr id="3" name="Content Placeholder 2"/>
          <p:cNvSpPr>
            <a:spLocks noGrp="1"/>
          </p:cNvSpPr>
          <p:nvPr>
            <p:ph idx="1"/>
          </p:nvPr>
        </p:nvSpPr>
        <p:spPr/>
        <p:txBody>
          <a:bodyPr/>
          <a:lstStyle/>
          <a:p>
            <a:r>
              <a:rPr lang="en-GB" dirty="0" smtClean="0"/>
              <a:t>Approximately 830 students per cohort</a:t>
            </a:r>
          </a:p>
          <a:p>
            <a:r>
              <a:rPr lang="en-GB" dirty="0" smtClean="0"/>
              <a:t>Academic Writing / Academic Performance regularly an issue</a:t>
            </a:r>
          </a:p>
          <a:p>
            <a:pPr lvl="1"/>
            <a:r>
              <a:rPr lang="en-GB" dirty="0" smtClean="0"/>
              <a:t>How well we know our students . . . </a:t>
            </a:r>
          </a:p>
          <a:p>
            <a:endParaRPr lang="en-GB" dirty="0"/>
          </a:p>
          <a:p>
            <a:r>
              <a:rPr lang="en-GB" dirty="0" smtClean="0"/>
              <a:t>Pre-pandemic – Lots of third year nursing students presenting with gaps in their knowledge re academic writing, often linked to poor interpretation of the assignment question and/or lack of discussion and critical analysis (these students had often received borderline passes in first and second year)</a:t>
            </a:r>
          </a:p>
          <a:p>
            <a:pPr lvl="1"/>
            <a:r>
              <a:rPr lang="en-GB" dirty="0" smtClean="0"/>
              <a:t>My frustrations around this . . .   </a:t>
            </a:r>
            <a:endParaRPr lang="en-GB" dirty="0"/>
          </a:p>
        </p:txBody>
      </p:sp>
    </p:spTree>
    <p:extLst>
      <p:ext uri="{BB962C8B-B14F-4D97-AF65-F5344CB8AC3E}">
        <p14:creationId xmlns:p14="http://schemas.microsoft.com/office/powerpoint/2010/main" val="396280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Covid</a:t>
            </a:r>
            <a:r>
              <a:rPr lang="en-GB" dirty="0" smtClean="0"/>
              <a:t> hit</a:t>
            </a:r>
            <a:endParaRPr lang="en-GB" dirty="0"/>
          </a:p>
        </p:txBody>
      </p:sp>
      <p:sp>
        <p:nvSpPr>
          <p:cNvPr id="3" name="Content Placeholder 2"/>
          <p:cNvSpPr>
            <a:spLocks noGrp="1"/>
          </p:cNvSpPr>
          <p:nvPr>
            <p:ph idx="1"/>
          </p:nvPr>
        </p:nvSpPr>
        <p:spPr/>
        <p:txBody>
          <a:bodyPr/>
          <a:lstStyle/>
          <a:p>
            <a:r>
              <a:rPr lang="en-GB" dirty="0" smtClean="0"/>
              <a:t>Right at the time when a revised, new programme was due to kick in for first year students</a:t>
            </a:r>
          </a:p>
          <a:p>
            <a:r>
              <a:rPr lang="en-GB" dirty="0" smtClean="0"/>
              <a:t>Prior to </a:t>
            </a:r>
            <a:r>
              <a:rPr lang="en-GB" dirty="0" err="1" smtClean="0"/>
              <a:t>Covid</a:t>
            </a:r>
            <a:r>
              <a:rPr lang="en-GB" dirty="0" smtClean="0"/>
              <a:t>, I had had meetings with the programme lead about introducing more Academic Development content in the new programme, but the logistics were to be determined. This fizzled out due to everyone suddenly working from home</a:t>
            </a:r>
          </a:p>
          <a:p>
            <a:r>
              <a:rPr lang="en-GB" dirty="0" smtClean="0"/>
              <a:t>I was then linked with a specific module, ‘Becoming a Graduate Nurse’ and began working with the module lead and module team, who were great. I was invited to all module team meetings and consulted on the wording of the module’s assignment question</a:t>
            </a:r>
            <a:endParaRPr lang="en-GB" dirty="0"/>
          </a:p>
        </p:txBody>
      </p:sp>
    </p:spTree>
    <p:extLst>
      <p:ext uri="{BB962C8B-B14F-4D97-AF65-F5344CB8AC3E}">
        <p14:creationId xmlns:p14="http://schemas.microsoft.com/office/powerpoint/2010/main" val="257995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Content</a:t>
            </a:r>
            <a:endParaRPr lang="en-GB" dirty="0"/>
          </a:p>
        </p:txBody>
      </p:sp>
      <p:sp>
        <p:nvSpPr>
          <p:cNvPr id="3" name="Content Placeholder 2"/>
          <p:cNvSpPr>
            <a:spLocks noGrp="1"/>
          </p:cNvSpPr>
          <p:nvPr>
            <p:ph idx="1"/>
          </p:nvPr>
        </p:nvSpPr>
        <p:spPr>
          <a:xfrm>
            <a:off x="838200" y="2268970"/>
            <a:ext cx="10515600" cy="3365212"/>
          </a:xfrm>
        </p:spPr>
        <p:txBody>
          <a:bodyPr/>
          <a:lstStyle/>
          <a:p>
            <a:r>
              <a:rPr lang="en-GB" dirty="0" smtClean="0"/>
              <a:t>I made it clear that Academic Development content was necessary in the new programme, but so was material about academic </a:t>
            </a:r>
            <a:r>
              <a:rPr lang="en-GB" dirty="0" err="1" smtClean="0"/>
              <a:t>mindset</a:t>
            </a:r>
            <a:endParaRPr lang="en-GB" dirty="0"/>
          </a:p>
          <a:p>
            <a:pPr lvl="1"/>
            <a:r>
              <a:rPr lang="en-GB" dirty="0" smtClean="0"/>
              <a:t>How well we know our students . . . </a:t>
            </a:r>
          </a:p>
          <a:p>
            <a:pPr marL="0" indent="0">
              <a:buNone/>
            </a:pPr>
            <a:endParaRPr lang="en-GB" dirty="0"/>
          </a:p>
          <a:p>
            <a:r>
              <a:rPr lang="en-GB" dirty="0" smtClean="0"/>
              <a:t>We got the content to the students by . . . </a:t>
            </a:r>
          </a:p>
          <a:p>
            <a:pPr marL="0" indent="0">
              <a:buNone/>
            </a:pPr>
            <a:r>
              <a:rPr lang="en-GB" sz="4800" dirty="0" smtClean="0"/>
              <a:t>Synchronising the asynchronous</a:t>
            </a:r>
          </a:p>
        </p:txBody>
      </p:sp>
    </p:spTree>
    <p:extLst>
      <p:ext uri="{BB962C8B-B14F-4D97-AF65-F5344CB8AC3E}">
        <p14:creationId xmlns:p14="http://schemas.microsoft.com/office/powerpoint/2010/main" val="182175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0217" y="164301"/>
            <a:ext cx="5673551" cy="3203888"/>
          </a:xfrm>
          <a:prstGeom prst="rect">
            <a:avLst/>
          </a:prstGeom>
        </p:spPr>
      </p:pic>
      <p:pic>
        <p:nvPicPr>
          <p:cNvPr id="5" name="Picture 4"/>
          <p:cNvPicPr>
            <a:picLocks noChangeAspect="1"/>
          </p:cNvPicPr>
          <p:nvPr/>
        </p:nvPicPr>
        <p:blipFill>
          <a:blip r:embed="rId3"/>
          <a:stretch>
            <a:fillRect/>
          </a:stretch>
        </p:blipFill>
        <p:spPr>
          <a:xfrm>
            <a:off x="6303818" y="244546"/>
            <a:ext cx="5622978" cy="3192916"/>
          </a:xfrm>
          <a:prstGeom prst="rect">
            <a:avLst/>
          </a:prstGeom>
        </p:spPr>
      </p:pic>
      <p:pic>
        <p:nvPicPr>
          <p:cNvPr id="6" name="Picture 5"/>
          <p:cNvPicPr>
            <a:picLocks noChangeAspect="1"/>
          </p:cNvPicPr>
          <p:nvPr/>
        </p:nvPicPr>
        <p:blipFill>
          <a:blip r:embed="rId4"/>
          <a:stretch>
            <a:fillRect/>
          </a:stretch>
        </p:blipFill>
        <p:spPr>
          <a:xfrm>
            <a:off x="360217" y="3561999"/>
            <a:ext cx="5678943" cy="3178237"/>
          </a:xfrm>
          <a:prstGeom prst="rect">
            <a:avLst/>
          </a:prstGeom>
        </p:spPr>
      </p:pic>
      <p:pic>
        <p:nvPicPr>
          <p:cNvPr id="7" name="Picture 6"/>
          <p:cNvPicPr>
            <a:picLocks noChangeAspect="1"/>
          </p:cNvPicPr>
          <p:nvPr/>
        </p:nvPicPr>
        <p:blipFill>
          <a:blip r:embed="rId5"/>
          <a:stretch>
            <a:fillRect/>
          </a:stretch>
        </p:blipFill>
        <p:spPr>
          <a:xfrm>
            <a:off x="6303818" y="3561999"/>
            <a:ext cx="5564936" cy="3178237"/>
          </a:xfrm>
          <a:prstGeom prst="rect">
            <a:avLst/>
          </a:prstGeom>
        </p:spPr>
      </p:pic>
    </p:spTree>
    <p:extLst>
      <p:ext uri="{BB962C8B-B14F-4D97-AF65-F5344CB8AC3E}">
        <p14:creationId xmlns:p14="http://schemas.microsoft.com/office/powerpoint/2010/main" val="8800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4446" y="351645"/>
            <a:ext cx="5250608" cy="2945737"/>
          </a:xfrm>
          <a:prstGeom prst="rect">
            <a:avLst/>
          </a:prstGeom>
        </p:spPr>
      </p:pic>
      <p:pic>
        <p:nvPicPr>
          <p:cNvPr id="6" name="Picture 5"/>
          <p:cNvPicPr>
            <a:picLocks noChangeAspect="1"/>
          </p:cNvPicPr>
          <p:nvPr/>
        </p:nvPicPr>
        <p:blipFill>
          <a:blip r:embed="rId3"/>
          <a:stretch>
            <a:fillRect/>
          </a:stretch>
        </p:blipFill>
        <p:spPr>
          <a:xfrm>
            <a:off x="6458012" y="351645"/>
            <a:ext cx="5194094" cy="2945737"/>
          </a:xfrm>
          <a:prstGeom prst="rect">
            <a:avLst/>
          </a:prstGeom>
        </p:spPr>
      </p:pic>
      <p:pic>
        <p:nvPicPr>
          <p:cNvPr id="7" name="Picture 6"/>
          <p:cNvPicPr>
            <a:picLocks noChangeAspect="1"/>
          </p:cNvPicPr>
          <p:nvPr/>
        </p:nvPicPr>
        <p:blipFill>
          <a:blip r:embed="rId4"/>
          <a:stretch>
            <a:fillRect/>
          </a:stretch>
        </p:blipFill>
        <p:spPr>
          <a:xfrm>
            <a:off x="3354531" y="3624887"/>
            <a:ext cx="5318414" cy="2961649"/>
          </a:xfrm>
          <a:prstGeom prst="rect">
            <a:avLst/>
          </a:prstGeom>
        </p:spPr>
      </p:pic>
      <p:pic>
        <p:nvPicPr>
          <p:cNvPr id="9" name="Picture 8"/>
          <p:cNvPicPr>
            <a:picLocks noChangeAspect="1"/>
          </p:cNvPicPr>
          <p:nvPr/>
        </p:nvPicPr>
        <p:blipFill>
          <a:blip r:embed="rId5"/>
          <a:stretch>
            <a:fillRect/>
          </a:stretch>
        </p:blipFill>
        <p:spPr>
          <a:xfrm>
            <a:off x="554446" y="351645"/>
            <a:ext cx="11141131" cy="6311714"/>
          </a:xfrm>
          <a:prstGeom prst="rect">
            <a:avLst/>
          </a:prstGeom>
        </p:spPr>
      </p:pic>
    </p:spTree>
    <p:extLst>
      <p:ext uri="{BB962C8B-B14F-4D97-AF65-F5344CB8AC3E}">
        <p14:creationId xmlns:p14="http://schemas.microsoft.com/office/powerpoint/2010/main" val="380867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5903" y="78618"/>
            <a:ext cx="10515600" cy="1325563"/>
          </a:xfrm>
        </p:spPr>
        <p:txBody>
          <a:bodyPr/>
          <a:lstStyle/>
          <a:p>
            <a:pPr algn="ctr"/>
            <a:r>
              <a:rPr lang="en-GB" dirty="0" smtClean="0"/>
              <a:t>Tuesday Afternoon 2-4pm</a:t>
            </a:r>
            <a:endParaRPr lang="en-GB" dirty="0"/>
          </a:p>
        </p:txBody>
      </p:sp>
      <p:grpSp>
        <p:nvGrpSpPr>
          <p:cNvPr id="23" name="Group 22"/>
          <p:cNvGrpSpPr/>
          <p:nvPr/>
        </p:nvGrpSpPr>
        <p:grpSpPr>
          <a:xfrm>
            <a:off x="2729388" y="3859725"/>
            <a:ext cx="2095630" cy="2687417"/>
            <a:chOff x="2729388" y="3859725"/>
            <a:chExt cx="2095630" cy="2687417"/>
          </a:xfrm>
        </p:grpSpPr>
        <p:pic>
          <p:nvPicPr>
            <p:cNvPr id="8" name="Picture 7"/>
            <p:cNvPicPr>
              <a:picLocks noChangeAspect="1"/>
            </p:cNvPicPr>
            <p:nvPr/>
          </p:nvPicPr>
          <p:blipFill>
            <a:blip r:embed="rId2"/>
            <a:stretch>
              <a:fillRect/>
            </a:stretch>
          </p:blipFill>
          <p:spPr>
            <a:xfrm rot="950229">
              <a:off x="2729388" y="4223594"/>
              <a:ext cx="2095630" cy="1677698"/>
            </a:xfrm>
            <a:prstGeom prst="rect">
              <a:avLst/>
            </a:prstGeom>
          </p:spPr>
        </p:pic>
        <p:sp>
          <p:nvSpPr>
            <p:cNvPr id="10" name="TextBox 9"/>
            <p:cNvSpPr txBox="1"/>
            <p:nvPr/>
          </p:nvSpPr>
          <p:spPr>
            <a:xfrm rot="911830">
              <a:off x="2732176" y="5900811"/>
              <a:ext cx="1418574" cy="646331"/>
            </a:xfrm>
            <a:prstGeom prst="rect">
              <a:avLst/>
            </a:prstGeom>
            <a:noFill/>
          </p:spPr>
          <p:txBody>
            <a:bodyPr wrap="square" rtlCol="0">
              <a:spAutoFit/>
            </a:bodyPr>
            <a:lstStyle/>
            <a:p>
              <a:pPr algn="ctr"/>
              <a:r>
                <a:rPr lang="en-GB" dirty="0" smtClean="0"/>
                <a:t>150</a:t>
              </a:r>
            </a:p>
            <a:p>
              <a:pPr algn="ctr"/>
              <a:r>
                <a:rPr lang="en-GB" dirty="0" smtClean="0"/>
                <a:t>students</a:t>
              </a:r>
              <a:endParaRPr lang="en-GB" dirty="0"/>
            </a:p>
          </p:txBody>
        </p:sp>
        <p:sp>
          <p:nvSpPr>
            <p:cNvPr id="15" name="TextBox 14"/>
            <p:cNvSpPr txBox="1"/>
            <p:nvPr/>
          </p:nvSpPr>
          <p:spPr>
            <a:xfrm rot="978277">
              <a:off x="3404392" y="3859725"/>
              <a:ext cx="1418574" cy="369332"/>
            </a:xfrm>
            <a:prstGeom prst="rect">
              <a:avLst/>
            </a:prstGeom>
            <a:noFill/>
          </p:spPr>
          <p:txBody>
            <a:bodyPr wrap="square" rtlCol="0">
              <a:spAutoFit/>
            </a:bodyPr>
            <a:lstStyle/>
            <a:p>
              <a:pPr algn="ctr"/>
              <a:r>
                <a:rPr lang="en-GB" dirty="0" smtClean="0"/>
                <a:t>Facilitator 4</a:t>
              </a:r>
            </a:p>
          </p:txBody>
        </p:sp>
      </p:grpSp>
      <p:grpSp>
        <p:nvGrpSpPr>
          <p:cNvPr id="20" name="Group 19"/>
          <p:cNvGrpSpPr/>
          <p:nvPr/>
        </p:nvGrpSpPr>
        <p:grpSpPr>
          <a:xfrm>
            <a:off x="159315" y="1665058"/>
            <a:ext cx="3154828" cy="1883651"/>
            <a:chOff x="159315" y="1665058"/>
            <a:chExt cx="3154828" cy="1883651"/>
          </a:xfrm>
        </p:grpSpPr>
        <p:pic>
          <p:nvPicPr>
            <p:cNvPr id="9" name="Picture 8"/>
            <p:cNvPicPr>
              <a:picLocks noChangeAspect="1"/>
            </p:cNvPicPr>
            <p:nvPr/>
          </p:nvPicPr>
          <p:blipFill>
            <a:blip r:embed="rId2"/>
            <a:stretch>
              <a:fillRect/>
            </a:stretch>
          </p:blipFill>
          <p:spPr>
            <a:xfrm rot="19655326">
              <a:off x="1218513" y="1871011"/>
              <a:ext cx="2095630" cy="1677698"/>
            </a:xfrm>
            <a:prstGeom prst="rect">
              <a:avLst/>
            </a:prstGeom>
          </p:spPr>
        </p:pic>
        <p:sp>
          <p:nvSpPr>
            <p:cNvPr id="14" name="TextBox 13"/>
            <p:cNvSpPr txBox="1"/>
            <p:nvPr/>
          </p:nvSpPr>
          <p:spPr>
            <a:xfrm>
              <a:off x="159315" y="2675242"/>
              <a:ext cx="1418574" cy="646331"/>
            </a:xfrm>
            <a:prstGeom prst="rect">
              <a:avLst/>
            </a:prstGeom>
            <a:noFill/>
          </p:spPr>
          <p:txBody>
            <a:bodyPr wrap="square" rtlCol="0">
              <a:spAutoFit/>
            </a:bodyPr>
            <a:lstStyle/>
            <a:p>
              <a:pPr algn="ctr"/>
              <a:r>
                <a:rPr lang="en-GB" dirty="0" smtClean="0"/>
                <a:t>150* </a:t>
              </a:r>
              <a:endParaRPr lang="en-GB" dirty="0" smtClean="0"/>
            </a:p>
            <a:p>
              <a:pPr algn="ctr"/>
              <a:r>
                <a:rPr lang="en-GB" dirty="0" smtClean="0"/>
                <a:t>students</a:t>
              </a:r>
              <a:endParaRPr lang="en-GB" dirty="0"/>
            </a:p>
          </p:txBody>
        </p:sp>
        <p:sp>
          <p:nvSpPr>
            <p:cNvPr id="16" name="TextBox 15"/>
            <p:cNvSpPr txBox="1"/>
            <p:nvPr/>
          </p:nvSpPr>
          <p:spPr>
            <a:xfrm rot="19661119">
              <a:off x="1030231" y="1665058"/>
              <a:ext cx="1418574" cy="369332"/>
            </a:xfrm>
            <a:prstGeom prst="rect">
              <a:avLst/>
            </a:prstGeom>
            <a:noFill/>
          </p:spPr>
          <p:txBody>
            <a:bodyPr wrap="square" rtlCol="0">
              <a:spAutoFit/>
            </a:bodyPr>
            <a:lstStyle/>
            <a:p>
              <a:pPr algn="ctr"/>
              <a:r>
                <a:rPr lang="en-GB" dirty="0" smtClean="0"/>
                <a:t>Facilitator 1</a:t>
              </a:r>
            </a:p>
          </p:txBody>
        </p:sp>
      </p:grpSp>
      <p:grpSp>
        <p:nvGrpSpPr>
          <p:cNvPr id="24" name="Group 23"/>
          <p:cNvGrpSpPr/>
          <p:nvPr/>
        </p:nvGrpSpPr>
        <p:grpSpPr>
          <a:xfrm>
            <a:off x="7260602" y="4081497"/>
            <a:ext cx="3098352" cy="2465644"/>
            <a:chOff x="7260602" y="4081497"/>
            <a:chExt cx="3098352" cy="2465644"/>
          </a:xfrm>
        </p:grpSpPr>
        <p:pic>
          <p:nvPicPr>
            <p:cNvPr id="5" name="Picture 4"/>
            <p:cNvPicPr>
              <a:picLocks noChangeAspect="1"/>
            </p:cNvPicPr>
            <p:nvPr/>
          </p:nvPicPr>
          <p:blipFill>
            <a:blip r:embed="rId3"/>
            <a:stretch>
              <a:fillRect/>
            </a:stretch>
          </p:blipFill>
          <p:spPr>
            <a:xfrm rot="20120565">
              <a:off x="7260602" y="4251572"/>
              <a:ext cx="2320328" cy="2118560"/>
            </a:xfrm>
            <a:prstGeom prst="rect">
              <a:avLst/>
            </a:prstGeom>
          </p:spPr>
        </p:pic>
        <p:sp>
          <p:nvSpPr>
            <p:cNvPr id="13" name="TextBox 12"/>
            <p:cNvSpPr txBox="1"/>
            <p:nvPr/>
          </p:nvSpPr>
          <p:spPr>
            <a:xfrm>
              <a:off x="8940380" y="5900810"/>
              <a:ext cx="1418574" cy="646331"/>
            </a:xfrm>
            <a:prstGeom prst="rect">
              <a:avLst/>
            </a:prstGeom>
            <a:noFill/>
          </p:spPr>
          <p:txBody>
            <a:bodyPr wrap="square" rtlCol="0">
              <a:spAutoFit/>
            </a:bodyPr>
            <a:lstStyle/>
            <a:p>
              <a:pPr algn="ctr"/>
              <a:r>
                <a:rPr lang="en-GB" dirty="0" smtClean="0"/>
                <a:t>230 </a:t>
              </a:r>
            </a:p>
            <a:p>
              <a:pPr algn="ctr"/>
              <a:r>
                <a:rPr lang="en-GB" dirty="0" smtClean="0"/>
                <a:t>students</a:t>
              </a:r>
              <a:endParaRPr lang="en-GB" dirty="0"/>
            </a:p>
          </p:txBody>
        </p:sp>
        <p:sp>
          <p:nvSpPr>
            <p:cNvPr id="17" name="TextBox 16"/>
            <p:cNvSpPr txBox="1"/>
            <p:nvPr/>
          </p:nvSpPr>
          <p:spPr>
            <a:xfrm rot="1489776">
              <a:off x="7377106" y="4081497"/>
              <a:ext cx="1418574" cy="369332"/>
            </a:xfrm>
            <a:prstGeom prst="rect">
              <a:avLst/>
            </a:prstGeom>
            <a:noFill/>
          </p:spPr>
          <p:txBody>
            <a:bodyPr wrap="square" rtlCol="0">
              <a:spAutoFit/>
            </a:bodyPr>
            <a:lstStyle/>
            <a:p>
              <a:pPr algn="ctr"/>
              <a:r>
                <a:rPr lang="en-GB" dirty="0" smtClean="0"/>
                <a:t>Facilitator 5</a:t>
              </a:r>
            </a:p>
          </p:txBody>
        </p:sp>
      </p:grpSp>
      <p:grpSp>
        <p:nvGrpSpPr>
          <p:cNvPr id="22" name="Group 21"/>
          <p:cNvGrpSpPr/>
          <p:nvPr/>
        </p:nvGrpSpPr>
        <p:grpSpPr>
          <a:xfrm>
            <a:off x="8141174" y="1624874"/>
            <a:ext cx="3312337" cy="2049147"/>
            <a:chOff x="8141174" y="1624874"/>
            <a:chExt cx="3312337" cy="2049147"/>
          </a:xfrm>
        </p:grpSpPr>
        <p:pic>
          <p:nvPicPr>
            <p:cNvPr id="6" name="Picture 5"/>
            <p:cNvPicPr>
              <a:picLocks noChangeAspect="1"/>
            </p:cNvPicPr>
            <p:nvPr/>
          </p:nvPicPr>
          <p:blipFill>
            <a:blip r:embed="rId2"/>
            <a:stretch>
              <a:fillRect/>
            </a:stretch>
          </p:blipFill>
          <p:spPr>
            <a:xfrm rot="682286">
              <a:off x="8141174" y="1996323"/>
              <a:ext cx="2095630" cy="1677698"/>
            </a:xfrm>
            <a:prstGeom prst="rect">
              <a:avLst/>
            </a:prstGeom>
          </p:spPr>
        </p:pic>
        <p:sp>
          <p:nvSpPr>
            <p:cNvPr id="12" name="TextBox 11"/>
            <p:cNvSpPr txBox="1"/>
            <p:nvPr/>
          </p:nvSpPr>
          <p:spPr>
            <a:xfrm>
              <a:off x="10034937" y="2637088"/>
              <a:ext cx="1418574" cy="646331"/>
            </a:xfrm>
            <a:prstGeom prst="rect">
              <a:avLst/>
            </a:prstGeom>
            <a:noFill/>
          </p:spPr>
          <p:txBody>
            <a:bodyPr wrap="square" rtlCol="0">
              <a:spAutoFit/>
            </a:bodyPr>
            <a:lstStyle/>
            <a:p>
              <a:pPr algn="ctr"/>
              <a:r>
                <a:rPr lang="en-GB" dirty="0" smtClean="0"/>
                <a:t>150 </a:t>
              </a:r>
            </a:p>
            <a:p>
              <a:pPr algn="ctr"/>
              <a:r>
                <a:rPr lang="en-GB" dirty="0" smtClean="0"/>
                <a:t>students</a:t>
              </a:r>
              <a:endParaRPr lang="en-GB" dirty="0"/>
            </a:p>
          </p:txBody>
        </p:sp>
        <p:sp>
          <p:nvSpPr>
            <p:cNvPr id="18" name="TextBox 17"/>
            <p:cNvSpPr txBox="1"/>
            <p:nvPr/>
          </p:nvSpPr>
          <p:spPr>
            <a:xfrm rot="684136">
              <a:off x="8830168" y="1624874"/>
              <a:ext cx="1418574" cy="369332"/>
            </a:xfrm>
            <a:prstGeom prst="rect">
              <a:avLst/>
            </a:prstGeom>
            <a:noFill/>
          </p:spPr>
          <p:txBody>
            <a:bodyPr wrap="square" rtlCol="0">
              <a:spAutoFit/>
            </a:bodyPr>
            <a:lstStyle/>
            <a:p>
              <a:pPr algn="ctr"/>
              <a:r>
                <a:rPr lang="en-GB" dirty="0" smtClean="0"/>
                <a:t>Facilitator 3</a:t>
              </a:r>
            </a:p>
          </p:txBody>
        </p:sp>
      </p:grpSp>
      <p:grpSp>
        <p:nvGrpSpPr>
          <p:cNvPr id="21" name="Group 20"/>
          <p:cNvGrpSpPr/>
          <p:nvPr/>
        </p:nvGrpSpPr>
        <p:grpSpPr>
          <a:xfrm>
            <a:off x="4663499" y="1457253"/>
            <a:ext cx="2327195" cy="2730063"/>
            <a:chOff x="4663499" y="1457253"/>
            <a:chExt cx="2327195" cy="2730063"/>
          </a:xfrm>
        </p:grpSpPr>
        <p:pic>
          <p:nvPicPr>
            <p:cNvPr id="7" name="Picture 6"/>
            <p:cNvPicPr>
              <a:picLocks noChangeAspect="1"/>
            </p:cNvPicPr>
            <p:nvPr/>
          </p:nvPicPr>
          <p:blipFill>
            <a:blip r:embed="rId3"/>
            <a:stretch>
              <a:fillRect/>
            </a:stretch>
          </p:blipFill>
          <p:spPr>
            <a:xfrm rot="21159022">
              <a:off x="4956712" y="1688439"/>
              <a:ext cx="2033982" cy="1857114"/>
            </a:xfrm>
            <a:prstGeom prst="rect">
              <a:avLst/>
            </a:prstGeom>
          </p:spPr>
        </p:pic>
        <p:sp>
          <p:nvSpPr>
            <p:cNvPr id="11" name="TextBox 10"/>
            <p:cNvSpPr txBox="1"/>
            <p:nvPr/>
          </p:nvSpPr>
          <p:spPr>
            <a:xfrm rot="21055206">
              <a:off x="5264416" y="3540985"/>
              <a:ext cx="1418574" cy="646331"/>
            </a:xfrm>
            <a:prstGeom prst="rect">
              <a:avLst/>
            </a:prstGeom>
            <a:noFill/>
          </p:spPr>
          <p:txBody>
            <a:bodyPr wrap="square" rtlCol="0">
              <a:spAutoFit/>
            </a:bodyPr>
            <a:lstStyle/>
            <a:p>
              <a:pPr algn="ctr"/>
              <a:r>
                <a:rPr lang="en-GB" dirty="0" smtClean="0"/>
                <a:t>150 </a:t>
              </a:r>
            </a:p>
            <a:p>
              <a:pPr algn="ctr"/>
              <a:r>
                <a:rPr lang="en-GB" dirty="0" smtClean="0"/>
                <a:t>students</a:t>
              </a:r>
              <a:endParaRPr lang="en-GB" dirty="0"/>
            </a:p>
          </p:txBody>
        </p:sp>
        <p:sp>
          <p:nvSpPr>
            <p:cNvPr id="19" name="TextBox 18"/>
            <p:cNvSpPr txBox="1"/>
            <p:nvPr/>
          </p:nvSpPr>
          <p:spPr>
            <a:xfrm rot="19661119">
              <a:off x="4663499" y="1457253"/>
              <a:ext cx="1418574" cy="369332"/>
            </a:xfrm>
            <a:prstGeom prst="rect">
              <a:avLst/>
            </a:prstGeom>
            <a:noFill/>
          </p:spPr>
          <p:txBody>
            <a:bodyPr wrap="square" rtlCol="0">
              <a:spAutoFit/>
            </a:bodyPr>
            <a:lstStyle/>
            <a:p>
              <a:pPr algn="ctr"/>
              <a:r>
                <a:rPr lang="en-GB" dirty="0" smtClean="0"/>
                <a:t>Facilitator 2</a:t>
              </a:r>
            </a:p>
          </p:txBody>
        </p:sp>
      </p:grpSp>
      <p:sp>
        <p:nvSpPr>
          <p:cNvPr id="3" name="TextBox 2"/>
          <p:cNvSpPr txBox="1"/>
          <p:nvPr/>
        </p:nvSpPr>
        <p:spPr>
          <a:xfrm>
            <a:off x="215447" y="5832238"/>
            <a:ext cx="1653309" cy="646331"/>
          </a:xfrm>
          <a:prstGeom prst="rect">
            <a:avLst/>
          </a:prstGeom>
          <a:noFill/>
        </p:spPr>
        <p:txBody>
          <a:bodyPr wrap="square" rtlCol="0">
            <a:spAutoFit/>
          </a:bodyPr>
          <a:lstStyle/>
          <a:p>
            <a:r>
              <a:rPr lang="en-GB" dirty="0" smtClean="0"/>
              <a:t>*numbers are rough/average</a:t>
            </a:r>
            <a:endParaRPr lang="en-GB" dirty="0"/>
          </a:p>
        </p:txBody>
      </p:sp>
    </p:spTree>
    <p:extLst>
      <p:ext uri="{BB962C8B-B14F-4D97-AF65-F5344CB8AC3E}">
        <p14:creationId xmlns:p14="http://schemas.microsoft.com/office/powerpoint/2010/main" val="103050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3531" y="103233"/>
            <a:ext cx="5941999" cy="3318839"/>
          </a:xfrm>
          <a:prstGeom prst="rect">
            <a:avLst/>
          </a:prstGeom>
        </p:spPr>
      </p:pic>
      <p:pic>
        <p:nvPicPr>
          <p:cNvPr id="6" name="Picture 5"/>
          <p:cNvPicPr>
            <a:picLocks noChangeAspect="1"/>
          </p:cNvPicPr>
          <p:nvPr/>
        </p:nvPicPr>
        <p:blipFill>
          <a:blip r:embed="rId3"/>
          <a:stretch>
            <a:fillRect/>
          </a:stretch>
        </p:blipFill>
        <p:spPr>
          <a:xfrm>
            <a:off x="6227619" y="3481825"/>
            <a:ext cx="5808085" cy="3224639"/>
          </a:xfrm>
          <a:prstGeom prst="rect">
            <a:avLst/>
          </a:prstGeom>
        </p:spPr>
      </p:pic>
    </p:spTree>
    <p:extLst>
      <p:ext uri="{BB962C8B-B14F-4D97-AF65-F5344CB8AC3E}">
        <p14:creationId xmlns:p14="http://schemas.microsoft.com/office/powerpoint/2010/main" val="187665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578</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Synchronising the Asynchronous</vt:lpstr>
      <vt:lpstr>School of Health &amp; Life Sciences @GCU</vt:lpstr>
      <vt:lpstr>Undergrad Nursing</vt:lpstr>
      <vt:lpstr>Covid hit</vt:lpstr>
      <vt:lpstr>Content</vt:lpstr>
      <vt:lpstr>PowerPoint Presentation</vt:lpstr>
      <vt:lpstr>PowerPoint Presentation</vt:lpstr>
      <vt:lpstr>Tuesday Afternoon 2-4pm</vt:lpstr>
      <vt:lpstr>PowerPoint Presentation</vt:lpstr>
      <vt:lpstr>PowerPoint Presentation</vt:lpstr>
      <vt:lpstr>Following each Academic Development session . . . </vt:lpstr>
      <vt:lpstr>PowerPoint Presentation</vt:lpstr>
      <vt:lpstr>The Impact?</vt:lpstr>
      <vt:lpstr>Also . . . </vt:lpstr>
      <vt:lpstr>Second year videos</vt:lpstr>
      <vt:lpstr>How well do we know our  (1st year nursing) students?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Synchronising the Asynchronous</dc:title>
  <dc:creator>Telfer, Dickson</dc:creator>
  <cp:lastModifiedBy>Telfer, Dickson</cp:lastModifiedBy>
  <cp:revision>19</cp:revision>
  <dcterms:created xsi:type="dcterms:W3CDTF">2022-06-14T13:09:14Z</dcterms:created>
  <dcterms:modified xsi:type="dcterms:W3CDTF">2022-06-21T13:07:03Z</dcterms:modified>
</cp:coreProperties>
</file>